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63"/>
  </p:notesMasterIdLst>
  <p:handoutMasterIdLst>
    <p:handoutMasterId r:id="rId64"/>
  </p:handoutMasterIdLst>
  <p:sldIdLst>
    <p:sldId id="258" r:id="rId2"/>
    <p:sldId id="259" r:id="rId3"/>
    <p:sldId id="260" r:id="rId4"/>
    <p:sldId id="261" r:id="rId5"/>
    <p:sldId id="262" r:id="rId6"/>
    <p:sldId id="263" r:id="rId7"/>
    <p:sldId id="264" r:id="rId8"/>
    <p:sldId id="265" r:id="rId9"/>
    <p:sldId id="266" r:id="rId10"/>
    <p:sldId id="267" r:id="rId11"/>
    <p:sldId id="268" r:id="rId12"/>
    <p:sldId id="322" r:id="rId13"/>
    <p:sldId id="269" r:id="rId14"/>
    <p:sldId id="270" r:id="rId15"/>
    <p:sldId id="272" r:id="rId16"/>
    <p:sldId id="273"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6" r:id="rId38"/>
    <p:sldId id="297" r:id="rId39"/>
    <p:sldId id="298" r:id="rId40"/>
    <p:sldId id="299" r:id="rId41"/>
    <p:sldId id="300" r:id="rId42"/>
    <p:sldId id="301" r:id="rId43"/>
    <p:sldId id="302" r:id="rId44"/>
    <p:sldId id="303" r:id="rId45"/>
    <p:sldId id="304" r:id="rId46"/>
    <p:sldId id="305" r:id="rId47"/>
    <p:sldId id="308" r:id="rId48"/>
    <p:sldId id="309" r:id="rId49"/>
    <p:sldId id="310" r:id="rId50"/>
    <p:sldId id="311" r:id="rId51"/>
    <p:sldId id="312" r:id="rId52"/>
    <p:sldId id="313" r:id="rId53"/>
    <p:sldId id="320" r:id="rId54"/>
    <p:sldId id="325" r:id="rId55"/>
    <p:sldId id="328" r:id="rId56"/>
    <p:sldId id="329" r:id="rId57"/>
    <p:sldId id="330" r:id="rId58"/>
    <p:sldId id="331" r:id="rId59"/>
    <p:sldId id="332" r:id="rId60"/>
    <p:sldId id="333" r:id="rId61"/>
    <p:sldId id="257" r:id="rId62"/>
  </p:sldIdLst>
  <p:sldSz cx="12192000" cy="6858000"/>
  <p:notesSz cx="6858000" cy="9144000"/>
  <p:custDataLst>
    <p:tags r:id="rId6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4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11/3/2025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DDEE8-1ABF-8DA3-D649-1E21B3D0F92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B6F7B29-823E-8890-CB95-3583EA265D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1E03EBC-D637-3F95-2CFE-DDB4EE1C2B10}"/>
              </a:ext>
            </a:extLst>
          </p:cNvPr>
          <p:cNvSpPr>
            <a:spLocks noGrp="1"/>
          </p:cNvSpPr>
          <p:nvPr>
            <p:ph type="dt" sz="half" idx="10"/>
          </p:nvPr>
        </p:nvSpPr>
        <p:spPr/>
        <p:txBody>
          <a:bodyPr/>
          <a:lstStyle/>
          <a:p>
            <a:fld id="{4104A072-F2BC-4796-93EB-E2F33A5C97D8}" type="datetimeFigureOut">
              <a:rPr lang="en-IN" smtClean="0"/>
              <a:t>03-11-2025</a:t>
            </a:fld>
            <a:endParaRPr lang="en-IN"/>
          </a:p>
        </p:txBody>
      </p:sp>
      <p:sp>
        <p:nvSpPr>
          <p:cNvPr id="5" name="Footer Placeholder 4">
            <a:extLst>
              <a:ext uri="{FF2B5EF4-FFF2-40B4-BE49-F238E27FC236}">
                <a16:creationId xmlns:a16="http://schemas.microsoft.com/office/drawing/2014/main" id="{17E7EFDD-7D51-B5D5-821C-C9D67D52C9C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AB1D7E5-5C68-8341-FA7A-F55308FBBEA3}"/>
              </a:ext>
            </a:extLst>
          </p:cNvPr>
          <p:cNvSpPr>
            <a:spLocks noGrp="1"/>
          </p:cNvSpPr>
          <p:nvPr>
            <p:ph type="sldNum" sz="quarter" idx="12"/>
          </p:nvPr>
        </p:nvSpPr>
        <p:spPr/>
        <p:txBody>
          <a:bodyPr/>
          <a:lstStyle/>
          <a:p>
            <a:fld id="{037C73E0-9261-4858-A220-EDB35A6A3E0D}" type="slidenum">
              <a:rPr lang="en-IN" smtClean="0"/>
              <a:t>‹#›</a:t>
            </a:fld>
            <a:endParaRPr lang="en-IN"/>
          </a:p>
        </p:txBody>
      </p:sp>
    </p:spTree>
    <p:extLst>
      <p:ext uri="{BB962C8B-B14F-4D97-AF65-F5344CB8AC3E}">
        <p14:creationId xmlns:p14="http://schemas.microsoft.com/office/powerpoint/2010/main" val="1541701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701B25-4AF0-3BBF-ED62-73A057A0343C}"/>
              </a:ext>
            </a:extLst>
          </p:cNvPr>
          <p:cNvSpPr>
            <a:spLocks noGrp="1"/>
          </p:cNvSpPr>
          <p:nvPr>
            <p:ph type="dt" sz="half" idx="10"/>
          </p:nvPr>
        </p:nvSpPr>
        <p:spPr/>
        <p:txBody>
          <a:bodyPr/>
          <a:lstStyle/>
          <a:p>
            <a:fld id="{4104A072-F2BC-4796-93EB-E2F33A5C97D8}" type="datetimeFigureOut">
              <a:rPr lang="en-IN" smtClean="0"/>
              <a:t>03-11-2025</a:t>
            </a:fld>
            <a:endParaRPr lang="en-IN"/>
          </a:p>
        </p:txBody>
      </p:sp>
      <p:sp>
        <p:nvSpPr>
          <p:cNvPr id="3" name="Footer Placeholder 2">
            <a:extLst>
              <a:ext uri="{FF2B5EF4-FFF2-40B4-BE49-F238E27FC236}">
                <a16:creationId xmlns:a16="http://schemas.microsoft.com/office/drawing/2014/main" id="{174ED637-6CEE-5EC9-D1D2-B6B008B2B48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B521C5-4E8F-B961-0550-68678C997A6E}"/>
              </a:ext>
            </a:extLst>
          </p:cNvPr>
          <p:cNvSpPr>
            <a:spLocks noGrp="1"/>
          </p:cNvSpPr>
          <p:nvPr>
            <p:ph type="sldNum" sz="quarter" idx="12"/>
          </p:nvPr>
        </p:nvSpPr>
        <p:spPr/>
        <p:txBody>
          <a:bodyPr/>
          <a:lstStyle/>
          <a:p>
            <a:fld id="{037C73E0-9261-4858-A220-EDB35A6A3E0D}" type="slidenum">
              <a:rPr lang="en-IN" smtClean="0"/>
              <a:t>‹#›</a:t>
            </a:fld>
            <a:endParaRPr lang="en-IN"/>
          </a:p>
        </p:txBody>
      </p:sp>
    </p:spTree>
    <p:extLst>
      <p:ext uri="{BB962C8B-B14F-4D97-AF65-F5344CB8AC3E}">
        <p14:creationId xmlns:p14="http://schemas.microsoft.com/office/powerpoint/2010/main" val="4096406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jpeg"/><Relationship Id="rId12"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6.jpe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6"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7" cstate="print"/>
          <a:stretch>
            <a:fillRect/>
          </a:stretch>
        </p:blipFill>
        <p:spPr>
          <a:xfrm>
            <a:off x="207721" y="274254"/>
            <a:ext cx="2442959" cy="713155"/>
          </a:xfrm>
          <a:prstGeom prst="rect">
            <a:avLst/>
          </a:prstGeom>
        </p:spPr>
      </p:pic>
      <p:pic>
        <p:nvPicPr>
          <p:cNvPr id="22" name="bg object 22"/>
          <p:cNvPicPr/>
          <p:nvPr/>
        </p:nvPicPr>
        <p:blipFill>
          <a:blip r:embed="rId8" cstate="print"/>
          <a:stretch>
            <a:fillRect/>
          </a:stretch>
        </p:blipFill>
        <p:spPr>
          <a:xfrm>
            <a:off x="10409484" y="282376"/>
            <a:ext cx="733489" cy="673859"/>
          </a:xfrm>
          <a:prstGeom prst="rect">
            <a:avLst/>
          </a:prstGeom>
        </p:spPr>
      </p:pic>
      <p:pic>
        <p:nvPicPr>
          <p:cNvPr id="23" name="bg object 23"/>
          <p:cNvPicPr/>
          <p:nvPr/>
        </p:nvPicPr>
        <p:blipFill>
          <a:blip r:embed="rId9"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24/07/2025</a:t>
            </a:r>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10"/>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11">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 id="2147483740" r:id="rId3"/>
    <p:sldLayoutId id="2147483741" r:id="rId4"/>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76CEC7-1DD4-7F2F-822E-74E7EB893CB2}"/>
              </a:ext>
            </a:extLst>
          </p:cNvPr>
          <p:cNvSpPr txBox="1"/>
          <p:nvPr/>
        </p:nvSpPr>
        <p:spPr>
          <a:xfrm>
            <a:off x="1780674" y="1416096"/>
            <a:ext cx="8630652" cy="584775"/>
          </a:xfrm>
          <a:prstGeom prst="rect">
            <a:avLst/>
          </a:prstGeom>
          <a:noFill/>
        </p:spPr>
        <p:txBody>
          <a:bodyPr wrap="square">
            <a:spAutoFit/>
          </a:bodyPr>
          <a:lstStyle/>
          <a:p>
            <a:r>
              <a:rPr lang="en-US" sz="3200" dirty="0">
                <a:latin typeface="Times New Roman" panose="02020603050405020304" pitchFamily="18" charset="0"/>
                <a:cs typeface="Times New Roman" panose="02020603050405020304" pitchFamily="18" charset="0"/>
              </a:rPr>
              <a:t>Department of Computer Science and Engineering </a:t>
            </a:r>
            <a:endParaRPr lang="en-IN" sz="3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C470767-2D59-8DAA-12ED-5C5AFA07276E}"/>
              </a:ext>
            </a:extLst>
          </p:cNvPr>
          <p:cNvSpPr txBox="1"/>
          <p:nvPr/>
        </p:nvSpPr>
        <p:spPr>
          <a:xfrm>
            <a:off x="818146" y="2125959"/>
            <a:ext cx="9946105"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SUBJECT TITLE AND CODE : CRYPTOGRAPHY AND NETWORK SECURITY(BCS703) </a:t>
            </a:r>
            <a:endParaRPr lang="en-IN"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BB0C105-6D84-21FA-E723-294CA4D0EE45}"/>
              </a:ext>
            </a:extLst>
          </p:cNvPr>
          <p:cNvSpPr txBox="1"/>
          <p:nvPr/>
        </p:nvSpPr>
        <p:spPr>
          <a:xfrm>
            <a:off x="4315326" y="2943544"/>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SEMESTER : VII </a:t>
            </a:r>
          </a:p>
        </p:txBody>
      </p:sp>
      <p:sp>
        <p:nvSpPr>
          <p:cNvPr id="11" name="TextBox 10">
            <a:extLst>
              <a:ext uri="{FF2B5EF4-FFF2-40B4-BE49-F238E27FC236}">
                <a16:creationId xmlns:a16="http://schemas.microsoft.com/office/drawing/2014/main" id="{B12FB89D-AA6A-DAD7-6C9F-6A1FD9020559}"/>
              </a:ext>
            </a:extLst>
          </p:cNvPr>
          <p:cNvSpPr txBox="1"/>
          <p:nvPr/>
        </p:nvSpPr>
        <p:spPr>
          <a:xfrm>
            <a:off x="4539916" y="3761129"/>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MODULE 3</a:t>
            </a:r>
          </a:p>
        </p:txBody>
      </p:sp>
      <p:sp>
        <p:nvSpPr>
          <p:cNvPr id="4" name="TextBox 3">
            <a:extLst>
              <a:ext uri="{FF2B5EF4-FFF2-40B4-BE49-F238E27FC236}">
                <a16:creationId xmlns:a16="http://schemas.microsoft.com/office/drawing/2014/main" id="{5F321D58-5CF5-A904-3012-465A1EF71C96}"/>
              </a:ext>
            </a:extLst>
          </p:cNvPr>
          <p:cNvSpPr txBox="1"/>
          <p:nvPr/>
        </p:nvSpPr>
        <p:spPr>
          <a:xfrm>
            <a:off x="7892592" y="4472969"/>
            <a:ext cx="6150988" cy="923330"/>
          </a:xfrm>
          <a:prstGeom prst="rect">
            <a:avLst/>
          </a:prstGeom>
          <a:noFill/>
        </p:spPr>
        <p:txBody>
          <a:bodyPr wrap="square">
            <a:spAutoFit/>
          </a:bodyPr>
          <a:lstStyle/>
          <a:p>
            <a:r>
              <a:rPr lang="en-IN" dirty="0">
                <a:latin typeface="+mj-lt"/>
              </a:rPr>
              <a:t>B S Vanishree </a:t>
            </a:r>
          </a:p>
          <a:p>
            <a:r>
              <a:rPr lang="en-IN" dirty="0">
                <a:latin typeface="+mj-lt"/>
              </a:rPr>
              <a:t>ASST.PROF.</a:t>
            </a:r>
          </a:p>
          <a:p>
            <a:r>
              <a:rPr lang="en-IN" dirty="0">
                <a:latin typeface="+mj-lt"/>
              </a:rPr>
              <a:t>Dept of CSE,ATME </a:t>
            </a:r>
          </a:p>
        </p:txBody>
      </p:sp>
    </p:spTree>
    <p:extLst>
      <p:ext uri="{BB962C8B-B14F-4D97-AF65-F5344CB8AC3E}">
        <p14:creationId xmlns:p14="http://schemas.microsoft.com/office/powerpoint/2010/main" val="2706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4E1604-22D0-ADBE-1D73-2F1A39B75BF9}"/>
              </a:ext>
            </a:extLst>
          </p:cNvPr>
          <p:cNvSpPr txBox="1"/>
          <p:nvPr/>
        </p:nvSpPr>
        <p:spPr>
          <a:xfrm>
            <a:off x="458772" y="1336166"/>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TWO SIMPLE HASH FUNCTIONS </a:t>
            </a:r>
          </a:p>
        </p:txBody>
      </p:sp>
      <p:sp>
        <p:nvSpPr>
          <p:cNvPr id="5" name="TextBox 4">
            <a:extLst>
              <a:ext uri="{FF2B5EF4-FFF2-40B4-BE49-F238E27FC236}">
                <a16:creationId xmlns:a16="http://schemas.microsoft.com/office/drawing/2014/main" id="{03C5A15A-9332-3E72-4803-2D103740497B}"/>
              </a:ext>
            </a:extLst>
          </p:cNvPr>
          <p:cNvSpPr txBox="1"/>
          <p:nvPr/>
        </p:nvSpPr>
        <p:spPr>
          <a:xfrm>
            <a:off x="675588" y="2082276"/>
            <a:ext cx="11176000" cy="1704569"/>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All hash functions operate using the following general principles. </a:t>
            </a:r>
            <a:r>
              <a:rPr lang="en-US" b="1" dirty="0">
                <a:latin typeface="Times New Roman" panose="02020603050405020304" pitchFamily="18" charset="0"/>
                <a:cs typeface="Times New Roman" panose="02020603050405020304" pitchFamily="18" charset="0"/>
              </a:rPr>
              <a:t>The input (message, file, etc.) is viewed as a sequence of n -bit blocks. </a:t>
            </a:r>
          </a:p>
          <a:p>
            <a:pPr marL="285750" indent="-285750">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The input is processed one block at a time in an iterative fashion to produce an n-bit hash function. </a:t>
            </a:r>
          </a:p>
          <a:p>
            <a:pPr>
              <a:lnSpc>
                <a:spcPct val="150000"/>
              </a:lnSpc>
            </a:pPr>
            <a:r>
              <a:rPr lang="en-US" b="1" dirty="0">
                <a:latin typeface="Times New Roman" panose="02020603050405020304" pitchFamily="18" charset="0"/>
                <a:cs typeface="Times New Roman" panose="02020603050405020304" pitchFamily="18" charset="0"/>
              </a:rPr>
              <a:t>Ex: </a:t>
            </a:r>
            <a:r>
              <a:rPr lang="en-US" dirty="0">
                <a:latin typeface="Times New Roman" panose="02020603050405020304" pitchFamily="18" charset="0"/>
                <a:cs typeface="Times New Roman" panose="02020603050405020304" pitchFamily="18" charset="0"/>
              </a:rPr>
              <a:t>One of the simplest hash functions is the bit-by-bit exclusive-OR (XOR) of every block. This can be expressed as</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872FD8A9-CEF9-658D-4EB1-9376B5E974C8}"/>
              </a:ext>
            </a:extLst>
          </p:cNvPr>
          <p:cNvPicPr>
            <a:picLocks noChangeAspect="1"/>
          </p:cNvPicPr>
          <p:nvPr/>
        </p:nvPicPr>
        <p:blipFill>
          <a:blip r:embed="rId2"/>
          <a:stretch>
            <a:fillRect/>
          </a:stretch>
        </p:blipFill>
        <p:spPr>
          <a:xfrm>
            <a:off x="3031067" y="4271345"/>
            <a:ext cx="5486400" cy="1858522"/>
          </a:xfrm>
          <a:prstGeom prst="rect">
            <a:avLst/>
          </a:prstGeom>
        </p:spPr>
      </p:pic>
    </p:spTree>
    <p:extLst>
      <p:ext uri="{BB962C8B-B14F-4D97-AF65-F5344CB8AC3E}">
        <p14:creationId xmlns:p14="http://schemas.microsoft.com/office/powerpoint/2010/main" val="3925843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CA26A74-75EE-0E73-BD44-4FCEF0C2A690}"/>
              </a:ext>
            </a:extLst>
          </p:cNvPr>
          <p:cNvSpPr txBox="1"/>
          <p:nvPr/>
        </p:nvSpPr>
        <p:spPr>
          <a:xfrm>
            <a:off x="812801" y="1279522"/>
            <a:ext cx="10126132" cy="253556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operation produces a simple parity bit for each bit position and is known as a </a:t>
            </a:r>
            <a:r>
              <a:rPr lang="en-US" b="1" dirty="0">
                <a:latin typeface="Times New Roman" panose="02020603050405020304" pitchFamily="18" charset="0"/>
                <a:cs typeface="Times New Roman" panose="02020603050405020304" pitchFamily="18" charset="0"/>
              </a:rPr>
              <a:t>longitudinal redundancy check.</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is reasonably effective for random data as a data integrity check. Each n-bit hash value is equally likely.</a:t>
            </a:r>
          </a:p>
          <a:p>
            <a:pPr algn="just">
              <a:lnSpc>
                <a:spcPct val="150000"/>
              </a:lnSpc>
            </a:pPr>
            <a:r>
              <a:rPr lang="en-US" dirty="0">
                <a:latin typeface="Times New Roman" panose="02020603050405020304" pitchFamily="18" charset="0"/>
                <a:cs typeface="Times New Roman" panose="02020603050405020304" pitchFamily="18" charset="0"/>
              </a:rPr>
              <a:t>A simple way to improve matters is to perform a one-bit circular shift, or rotation, on the hash value after each block is processed. The procedure can be summarized as follows.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FD2052F-EFF9-B7F4-1EE9-016144DBB322}"/>
              </a:ext>
            </a:extLst>
          </p:cNvPr>
          <p:cNvPicPr>
            <a:picLocks noChangeAspect="1"/>
          </p:cNvPicPr>
          <p:nvPr/>
        </p:nvPicPr>
        <p:blipFill>
          <a:blip r:embed="rId2"/>
          <a:stretch>
            <a:fillRect/>
          </a:stretch>
        </p:blipFill>
        <p:spPr>
          <a:xfrm>
            <a:off x="2096112" y="4023300"/>
            <a:ext cx="6362700" cy="1080267"/>
          </a:xfrm>
          <a:prstGeom prst="rect">
            <a:avLst/>
          </a:prstGeom>
        </p:spPr>
      </p:pic>
      <p:sp>
        <p:nvSpPr>
          <p:cNvPr id="7" name="TextBox 6">
            <a:extLst>
              <a:ext uri="{FF2B5EF4-FFF2-40B4-BE49-F238E27FC236}">
                <a16:creationId xmlns:a16="http://schemas.microsoft.com/office/drawing/2014/main" id="{32EA988A-EEEA-5215-81BC-04D6F5BF5602}"/>
              </a:ext>
            </a:extLst>
          </p:cNvPr>
          <p:cNvSpPr txBox="1"/>
          <p:nvPr/>
        </p:nvSpPr>
        <p:spPr>
          <a:xfrm>
            <a:off x="812801" y="4999872"/>
            <a:ext cx="10498667"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This has the effect of “randomizing” the input more completely and overcoming any regularities that appear in the input. Figure 11.5 illustrates these two types of hash functions for 16-bit hash values.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7584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6FBD64-59A6-4E68-F823-482ACDAABF83}"/>
              </a:ext>
            </a:extLst>
          </p:cNvPr>
          <p:cNvPicPr>
            <a:picLocks noChangeAspect="1"/>
          </p:cNvPicPr>
          <p:nvPr/>
        </p:nvPicPr>
        <p:blipFill>
          <a:blip r:embed="rId2"/>
          <a:stretch>
            <a:fillRect/>
          </a:stretch>
        </p:blipFill>
        <p:spPr>
          <a:xfrm>
            <a:off x="2601798" y="651413"/>
            <a:ext cx="5852998" cy="5697538"/>
          </a:xfrm>
          <a:prstGeom prst="rect">
            <a:avLst/>
          </a:prstGeom>
        </p:spPr>
      </p:pic>
    </p:spTree>
    <p:extLst>
      <p:ext uri="{BB962C8B-B14F-4D97-AF65-F5344CB8AC3E}">
        <p14:creationId xmlns:p14="http://schemas.microsoft.com/office/powerpoint/2010/main" val="3245793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D537941-B055-7E1E-4D71-B7D972E6D4C5}"/>
              </a:ext>
            </a:extLst>
          </p:cNvPr>
          <p:cNvSpPr txBox="1"/>
          <p:nvPr/>
        </p:nvSpPr>
        <p:spPr>
          <a:xfrm>
            <a:off x="334475" y="1250512"/>
            <a:ext cx="11260668" cy="4643835"/>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Key management and distribution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topics of cryptographic key management and cryptographic key distribution are complex, involving cryptographic, protocol, and management considerations.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purpose of this chapter is to give the reader a feel for the issues involved and a broad sur vey of the various aspects of key management and distribution.</a:t>
            </a:r>
            <a:endParaRPr lang="en-US" sz="2800" b="1"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Symmetric key distribution using symmetric encryption</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two parties to an exchange must share the same key, and that key must be protected from access by others.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Furthermore, frequent key changes are usually desirable to limit the amount of data compromised if an attacker learns the key.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Therefore, the strength of any cryptographic system rests with the key distribution technique, a term that refers to the means of delivering a key to two parties who wish to exchange data without allowing others to see the key.</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0875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4933B3-5C6E-F7E1-926F-5DA585B9337A}"/>
              </a:ext>
            </a:extLst>
          </p:cNvPr>
          <p:cNvSpPr txBox="1"/>
          <p:nvPr/>
        </p:nvSpPr>
        <p:spPr>
          <a:xfrm>
            <a:off x="609599" y="1109535"/>
            <a:ext cx="11209867" cy="2535566"/>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For two parties A and B, key distribution can be achieved in a number of ways, as follows: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 can select a key and physically deliver it to B.</a:t>
            </a:r>
          </a:p>
          <a:p>
            <a:pPr>
              <a:lnSpc>
                <a:spcPct val="150000"/>
              </a:lnSpc>
            </a:pPr>
            <a:r>
              <a:rPr lang="en-US" dirty="0">
                <a:latin typeface="Times New Roman" panose="02020603050405020304" pitchFamily="18" charset="0"/>
                <a:cs typeface="Times New Roman" panose="02020603050405020304" pitchFamily="18" charset="0"/>
              </a:rPr>
              <a:t>2. A third party can select the key and physically deliver it to A and B. </a:t>
            </a:r>
          </a:p>
          <a:p>
            <a:pPr>
              <a:lnSpc>
                <a:spcPct val="150000"/>
              </a:lnSpc>
            </a:pPr>
            <a:r>
              <a:rPr lang="en-US" dirty="0">
                <a:latin typeface="Times New Roman" panose="02020603050405020304" pitchFamily="18" charset="0"/>
                <a:cs typeface="Times New Roman" panose="02020603050405020304" pitchFamily="18" charset="0"/>
              </a:rPr>
              <a:t>3. If A and B have previously and recently used a key, one party can transmit the new key to the other, encrypted using the old key. </a:t>
            </a:r>
          </a:p>
          <a:p>
            <a:pPr>
              <a:lnSpc>
                <a:spcPct val="150000"/>
              </a:lnSpc>
            </a:pPr>
            <a:r>
              <a:rPr lang="en-US" dirty="0">
                <a:latin typeface="Times New Roman" panose="02020603050405020304" pitchFamily="18" charset="0"/>
                <a:cs typeface="Times New Roman" panose="02020603050405020304" pitchFamily="18" charset="0"/>
              </a:rPr>
              <a:t>4. If A and B each has an encrypted connection to a third party C, C can deliver a key on the encrypted links to A and B.</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A72E942-372C-9C36-1E6C-B678E2BB5FC8}"/>
              </a:ext>
            </a:extLst>
          </p:cNvPr>
          <p:cNvSpPr txBox="1"/>
          <p:nvPr/>
        </p:nvSpPr>
        <p:spPr>
          <a:xfrm>
            <a:off x="609599" y="3645101"/>
            <a:ext cx="11040533"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Options 1 and 2 call for manual delivery of a key</a:t>
            </a:r>
            <a:r>
              <a:rPr lang="en-US" dirty="0">
                <a:latin typeface="Times New Roman" panose="02020603050405020304" pitchFamily="18" charset="0"/>
                <a:cs typeface="Times New Roman" panose="02020603050405020304" pitchFamily="18" charset="0"/>
              </a:rPr>
              <a:t>. For link encryption, this is a reasonable requirement, because each link encryption device is going to be exchanging data only with its partner on the other end of the link. However, for end-to-end encryption over a network, manual delivery is awkward.</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Returning to our list, option 3 is a possibility for either link encryption or end-to-end encryption, but if an </a:t>
            </a:r>
            <a:r>
              <a:rPr lang="en-US" b="1" dirty="0">
                <a:latin typeface="Times New Roman" panose="02020603050405020304" pitchFamily="18" charset="0"/>
                <a:cs typeface="Times New Roman" panose="02020603050405020304" pitchFamily="18" charset="0"/>
              </a:rPr>
              <a:t>attacker ever succeeds in gaining access to one key, then all subsequent keys will be revealed</a:t>
            </a:r>
            <a:r>
              <a:rPr lang="en-US" dirty="0">
                <a:latin typeface="Times New Roman" panose="02020603050405020304" pitchFamily="18" charset="0"/>
                <a:cs typeface="Times New Roman" panose="02020603050405020304" pitchFamily="18" charset="0"/>
              </a:rPr>
              <a:t>. Furthermore, the initial distribution of potentially millions of keys still must be made</a:t>
            </a:r>
          </a:p>
          <a:p>
            <a:pPr algn="just">
              <a:lnSpc>
                <a:spcPct val="150000"/>
              </a:lnSpc>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85792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E5FD9D-3480-D777-4EA8-75C10A040DD2}"/>
              </a:ext>
            </a:extLst>
          </p:cNvPr>
          <p:cNvPicPr>
            <a:picLocks noChangeAspect="1"/>
          </p:cNvPicPr>
          <p:nvPr/>
        </p:nvPicPr>
        <p:blipFill>
          <a:blip r:embed="rId2"/>
          <a:stretch>
            <a:fillRect/>
          </a:stretch>
        </p:blipFill>
        <p:spPr>
          <a:xfrm>
            <a:off x="3157979" y="731092"/>
            <a:ext cx="5179862" cy="4293395"/>
          </a:xfrm>
          <a:prstGeom prst="rect">
            <a:avLst/>
          </a:prstGeom>
        </p:spPr>
      </p:pic>
      <p:sp>
        <p:nvSpPr>
          <p:cNvPr id="5" name="TextBox 4">
            <a:extLst>
              <a:ext uri="{FF2B5EF4-FFF2-40B4-BE49-F238E27FC236}">
                <a16:creationId xmlns:a16="http://schemas.microsoft.com/office/drawing/2014/main" id="{966BADE1-6176-0391-2513-AAC314E93252}"/>
              </a:ext>
            </a:extLst>
          </p:cNvPr>
          <p:cNvSpPr txBox="1"/>
          <p:nvPr/>
        </p:nvSpPr>
        <p:spPr>
          <a:xfrm>
            <a:off x="677333" y="4837837"/>
            <a:ext cx="11091334"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For </a:t>
            </a:r>
            <a:r>
              <a:rPr lang="en-US" b="1" dirty="0">
                <a:latin typeface="Times New Roman" panose="02020603050405020304" pitchFamily="18" charset="0"/>
                <a:cs typeface="Times New Roman" panose="02020603050405020304" pitchFamily="18" charset="0"/>
              </a:rPr>
              <a:t>end-to-end encryption, some variation on option 4 has been widely adopted. </a:t>
            </a:r>
            <a:r>
              <a:rPr lang="en-US" dirty="0">
                <a:latin typeface="Times New Roman" panose="02020603050405020304" pitchFamily="18" charset="0"/>
                <a:cs typeface="Times New Roman" panose="02020603050405020304" pitchFamily="18" charset="0"/>
              </a:rPr>
              <a:t>In this scheme, a key distribution center is responsible for distributing keys to pairs of users (hosts, processes, applications) as needed. Each user must share a unique key with the key distribution center for purposes of key distribution.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8002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D573C39-827B-5BFD-1B29-7E2CEC2F976E}"/>
              </a:ext>
            </a:extLst>
          </p:cNvPr>
          <p:cNvSpPr txBox="1"/>
          <p:nvPr/>
        </p:nvSpPr>
        <p:spPr>
          <a:xfrm>
            <a:off x="603490" y="1106950"/>
            <a:ext cx="10617199" cy="502855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use of a key distribution center is based on the use of a hierarchy of keys. At a minimum, two levels of keys are used (Figure 14.2).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Communication between end systems is encrypted using a temporary key, often referred to as a session key.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Typically, the session key is used for the duration of a logical connection, such as a frame relay connection or transport connection, and then discarded. Each </a:t>
            </a:r>
            <a:r>
              <a:rPr lang="en-US" b="1" dirty="0">
                <a:latin typeface="Times New Roman" panose="02020603050405020304" pitchFamily="18" charset="0"/>
                <a:cs typeface="Times New Roman" panose="02020603050405020304" pitchFamily="18" charset="0"/>
              </a:rPr>
              <a:t>session key </a:t>
            </a:r>
            <a:r>
              <a:rPr lang="en-US" dirty="0">
                <a:latin typeface="Times New Roman" panose="02020603050405020304" pitchFamily="18" charset="0"/>
                <a:cs typeface="Times New Roman" panose="02020603050405020304" pitchFamily="18" charset="0"/>
              </a:rPr>
              <a:t>is obtained from the key distribution center over the same networking facilities used for end-user communication.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Accordingly, </a:t>
            </a:r>
            <a:r>
              <a:rPr lang="en-US" b="1" dirty="0">
                <a:latin typeface="Times New Roman" panose="02020603050405020304" pitchFamily="18" charset="0"/>
                <a:cs typeface="Times New Roman" panose="02020603050405020304" pitchFamily="18" charset="0"/>
              </a:rPr>
              <a:t>session keys are transmitted in encrypted form, using a master key that is shared by the key distribution center and an end system or user.</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each end system or user, there is a unique master key that it shares with the key distribution center.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there are N entities that wish to communicate in pairs, then, as was mentioned, as many as [N(N- 1)]/2 session keys are needed at any one time.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718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B871125-9678-6D8E-FF3D-B8B7C93E53CB}"/>
              </a:ext>
            </a:extLst>
          </p:cNvPr>
          <p:cNvSpPr txBox="1"/>
          <p:nvPr/>
        </p:nvSpPr>
        <p:spPr>
          <a:xfrm>
            <a:off x="716611" y="1136662"/>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A Key Distribution Scenario </a:t>
            </a:r>
          </a:p>
        </p:txBody>
      </p:sp>
      <p:sp>
        <p:nvSpPr>
          <p:cNvPr id="5" name="TextBox 4">
            <a:extLst>
              <a:ext uri="{FF2B5EF4-FFF2-40B4-BE49-F238E27FC236}">
                <a16:creationId xmlns:a16="http://schemas.microsoft.com/office/drawing/2014/main" id="{A8F479EF-50BC-F555-7771-F3260A060850}"/>
              </a:ext>
            </a:extLst>
          </p:cNvPr>
          <p:cNvSpPr txBox="1"/>
          <p:nvPr/>
        </p:nvSpPr>
        <p:spPr>
          <a:xfrm>
            <a:off x="556355" y="1703099"/>
            <a:ext cx="10735734" cy="873572"/>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scenario assumes that each user shares a unique master key with the key distribution center (KDC). </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3D543436-B519-806B-7186-1896628FF68C}"/>
              </a:ext>
            </a:extLst>
          </p:cNvPr>
          <p:cNvPicPr>
            <a:picLocks noChangeAspect="1"/>
          </p:cNvPicPr>
          <p:nvPr/>
        </p:nvPicPr>
        <p:blipFill>
          <a:blip r:embed="rId2"/>
          <a:stretch>
            <a:fillRect/>
          </a:stretch>
        </p:blipFill>
        <p:spPr>
          <a:xfrm>
            <a:off x="3157481" y="2139885"/>
            <a:ext cx="5877038" cy="4284483"/>
          </a:xfrm>
          <a:prstGeom prst="rect">
            <a:avLst/>
          </a:prstGeom>
        </p:spPr>
      </p:pic>
    </p:spTree>
    <p:extLst>
      <p:ext uri="{BB962C8B-B14F-4D97-AF65-F5344CB8AC3E}">
        <p14:creationId xmlns:p14="http://schemas.microsoft.com/office/powerpoint/2010/main" val="2467236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2AAF522-5B08-7B52-F450-55D44AFFCF3B}"/>
              </a:ext>
            </a:extLst>
          </p:cNvPr>
          <p:cNvSpPr txBox="1"/>
          <p:nvPr/>
        </p:nvSpPr>
        <p:spPr>
          <a:xfrm>
            <a:off x="519348" y="1828490"/>
            <a:ext cx="10735733" cy="646331"/>
          </a:xfrm>
          <a:prstGeom prst="rect">
            <a:avLst/>
          </a:prstGeom>
          <a:noFill/>
        </p:spPr>
        <p:txBody>
          <a:bodyPr wrap="square">
            <a:spAutoFit/>
          </a:bodyPr>
          <a:lstStyle/>
          <a:p>
            <a:r>
              <a:rPr lang="en-US" dirty="0">
                <a:latin typeface="+mj-lt"/>
              </a:rPr>
              <a:t>A has a master key, Ka, known only to itself and the KDC; similarly, B shares the master key Kb with the KDC. The following steps occur.</a:t>
            </a:r>
            <a:endParaRPr lang="en-IN" dirty="0">
              <a:latin typeface="+mj-lt"/>
            </a:endParaRPr>
          </a:p>
        </p:txBody>
      </p:sp>
      <p:sp>
        <p:nvSpPr>
          <p:cNvPr id="7" name="TextBox 6">
            <a:extLst>
              <a:ext uri="{FF2B5EF4-FFF2-40B4-BE49-F238E27FC236}">
                <a16:creationId xmlns:a16="http://schemas.microsoft.com/office/drawing/2014/main" id="{25686166-6E84-7B8C-3BCF-55615987BAE2}"/>
              </a:ext>
            </a:extLst>
          </p:cNvPr>
          <p:cNvSpPr txBox="1"/>
          <p:nvPr/>
        </p:nvSpPr>
        <p:spPr>
          <a:xfrm>
            <a:off x="349664" y="2668216"/>
            <a:ext cx="10735734" cy="3366563"/>
          </a:xfrm>
          <a:prstGeom prst="rect">
            <a:avLst/>
          </a:prstGeom>
          <a:noFill/>
        </p:spPr>
        <p:txBody>
          <a:bodyPr wrap="square">
            <a:spAutoFit/>
          </a:bodyPr>
          <a:lstStyle/>
          <a:p>
            <a:pPr marL="342900" indent="-342900" algn="just">
              <a:lnSpc>
                <a:spcPct val="150000"/>
              </a:lnSpc>
              <a:buFont typeface="+mj-lt"/>
              <a:buAutoNum type="arabicPeriod"/>
            </a:pPr>
            <a:r>
              <a:rPr lang="en-US" dirty="0">
                <a:latin typeface="Times New Roman" panose="02020603050405020304" pitchFamily="18" charset="0"/>
                <a:cs typeface="Times New Roman" panose="02020603050405020304" pitchFamily="18" charset="0"/>
              </a:rPr>
              <a:t> A issues a request to the KDC for a session key to protect a logical connection to B. The message includes the identity of A and B and a unique identifier, N1, for this transaction, which we refer to as a nonce. The nonce may be a timestamp, a counter, or a random number; the minimum requirement is that it differs with each request</a:t>
            </a:r>
          </a:p>
          <a:p>
            <a:pPr marL="342900" indent="-342900" algn="just">
              <a:lnSpc>
                <a:spcPct val="150000"/>
              </a:lnSpc>
              <a:buFont typeface="+mj-lt"/>
              <a:buAutoNum type="arabicPeriod"/>
            </a:pPr>
            <a:r>
              <a:rPr lang="en-US" dirty="0">
                <a:latin typeface="Times New Roman" panose="02020603050405020304" pitchFamily="18" charset="0"/>
                <a:cs typeface="Times New Roman" panose="02020603050405020304" pitchFamily="18" charset="0"/>
              </a:rPr>
              <a:t>The KDC responds with a message encrypted using Ka. Thus, A is the only one who can successfully read the message, and A knows that it originated at the KDC. The message includes two items intended for A:</a:t>
            </a:r>
          </a:p>
          <a:p>
            <a:pPr algn="just">
              <a:lnSpc>
                <a:spcPct val="150000"/>
              </a:lnSpc>
            </a:pPr>
            <a:r>
              <a:rPr lang="en-US" dirty="0">
                <a:latin typeface="Times New Roman" panose="02020603050405020304" pitchFamily="18" charset="0"/>
                <a:cs typeface="Times New Roman" panose="02020603050405020304" pitchFamily="18" charset="0"/>
              </a:rPr>
              <a:t>                ■ The one-time session key, Ks, to be used for the session </a:t>
            </a:r>
          </a:p>
          <a:p>
            <a:pPr algn="just">
              <a:lnSpc>
                <a:spcPct val="150000"/>
              </a:lnSpc>
            </a:pPr>
            <a:r>
              <a:rPr lang="en-US" dirty="0">
                <a:latin typeface="Times New Roman" panose="02020603050405020304" pitchFamily="18" charset="0"/>
                <a:cs typeface="Times New Roman" panose="02020603050405020304" pitchFamily="18" charset="0"/>
              </a:rPr>
              <a:t>                ■ The original request message, including the nonce, to enable A to match this response with the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9997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45C5AC8-BD8C-FFB0-E033-1C9FC45853F0}"/>
              </a:ext>
            </a:extLst>
          </p:cNvPr>
          <p:cNvSpPr txBox="1"/>
          <p:nvPr/>
        </p:nvSpPr>
        <p:spPr>
          <a:xfrm>
            <a:off x="406400" y="1331624"/>
            <a:ext cx="11379200" cy="502855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addition, the message includes two items intended for  B: </a:t>
            </a:r>
          </a:p>
          <a:p>
            <a:pPr algn="just">
              <a:lnSpc>
                <a:spcPct val="150000"/>
              </a:lnSpc>
            </a:pPr>
            <a:r>
              <a:rPr lang="en-US" dirty="0">
                <a:latin typeface="Times New Roman" panose="02020603050405020304" pitchFamily="18" charset="0"/>
                <a:cs typeface="Times New Roman" panose="02020603050405020304" pitchFamily="18" charset="0"/>
              </a:rPr>
              <a:t>                ■ The one-time session key, Ks, to be used for the session </a:t>
            </a:r>
          </a:p>
          <a:p>
            <a:pPr algn="just">
              <a:lnSpc>
                <a:spcPct val="150000"/>
              </a:lnSpc>
            </a:pPr>
            <a:r>
              <a:rPr lang="en-US" dirty="0">
                <a:latin typeface="Times New Roman" panose="02020603050405020304" pitchFamily="18" charset="0"/>
                <a:cs typeface="Times New Roman" panose="02020603050405020304" pitchFamily="18" charset="0"/>
              </a:rPr>
              <a:t>                ■ An identifier of A (e.g., its network address), IDA These last two items are encrypted with Kb (the master key that the KDC shares with B). They are to be sent to B to establish the connection and prove A’s identity.</a:t>
            </a:r>
          </a:p>
          <a:p>
            <a:pPr algn="just">
              <a:lnSpc>
                <a:spcPct val="150000"/>
              </a:lnSpc>
            </a:pPr>
            <a:r>
              <a:rPr lang="en-US" b="1" dirty="0">
                <a:latin typeface="Times New Roman" panose="02020603050405020304" pitchFamily="18" charset="0"/>
                <a:cs typeface="Times New Roman" panose="02020603050405020304" pitchFamily="18" charset="0"/>
              </a:rPr>
              <a:t>3. </a:t>
            </a:r>
            <a:r>
              <a:rPr lang="en-US" dirty="0">
                <a:latin typeface="Times New Roman" panose="02020603050405020304" pitchFamily="18" charset="0"/>
                <a:cs typeface="Times New Roman" panose="02020603050405020304" pitchFamily="18" charset="0"/>
              </a:rPr>
              <a:t>A stores the session key for use in the upcoming session and forwards to B the  information that originated at the KDC for B, namely, E(Kb,[Ks}IDA]). Because this information is encrypted with Kb, it is protected from eavesdrop ping. B now knows the session key (Ks), knows that the other party is A (from IDA), and knows that the information originated at the KDC </a:t>
            </a:r>
          </a:p>
          <a:p>
            <a:pPr algn="just">
              <a:lnSpc>
                <a:spcPct val="150000"/>
              </a:lnSpc>
            </a:pPr>
            <a:r>
              <a:rPr lang="en-US" b="1" dirty="0">
                <a:latin typeface="Times New Roman" panose="02020603050405020304" pitchFamily="18" charset="0"/>
                <a:cs typeface="Times New Roman" panose="02020603050405020304" pitchFamily="18" charset="0"/>
              </a:rPr>
              <a:t>4</a:t>
            </a:r>
            <a:r>
              <a:rPr lang="en-US" dirty="0">
                <a:latin typeface="Times New Roman" panose="02020603050405020304" pitchFamily="18" charset="0"/>
                <a:cs typeface="Times New Roman" panose="02020603050405020304" pitchFamily="18" charset="0"/>
              </a:rPr>
              <a:t>. Using the newly minted session key for encryption, B sends a nonce, N2, to A. </a:t>
            </a:r>
          </a:p>
          <a:p>
            <a:pPr algn="just">
              <a:lnSpc>
                <a:spcPct val="150000"/>
              </a:lnSpc>
            </a:pPr>
            <a:r>
              <a:rPr lang="en-US" b="1" dirty="0">
                <a:latin typeface="Times New Roman" panose="02020603050405020304" pitchFamily="18" charset="0"/>
                <a:cs typeface="Times New Roman" panose="02020603050405020304" pitchFamily="18" charset="0"/>
              </a:rPr>
              <a:t>5</a:t>
            </a:r>
            <a:r>
              <a:rPr lang="en-US" dirty="0">
                <a:latin typeface="Times New Roman" panose="02020603050405020304" pitchFamily="18" charset="0"/>
                <a:cs typeface="Times New Roman" panose="02020603050405020304" pitchFamily="18" charset="0"/>
              </a:rPr>
              <a:t>. Also, using Ks, A responds with f(N2), where f is a function that performs some transformation on N2 .</a:t>
            </a:r>
          </a:p>
          <a:p>
            <a:pPr algn="just">
              <a:lnSpc>
                <a:spcPct val="150000"/>
              </a:lnSpc>
            </a:pPr>
            <a:r>
              <a:rPr lang="en-US" dirty="0">
                <a:latin typeface="Times New Roman" panose="02020603050405020304" pitchFamily="18" charset="0"/>
                <a:cs typeface="Times New Roman" panose="02020603050405020304" pitchFamily="18" charset="0"/>
              </a:rPr>
              <a:t>These steps assure B that the original message it received (step 3) was not a replay</a:t>
            </a:r>
          </a:p>
          <a:p>
            <a:pPr algn="just">
              <a:lnSpc>
                <a:spcPct val="15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4445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B3BD290-96CA-FA10-E7B9-FF228A408CAE}"/>
              </a:ext>
            </a:extLst>
          </p:cNvPr>
          <p:cNvSpPr txBox="1"/>
          <p:nvPr/>
        </p:nvSpPr>
        <p:spPr>
          <a:xfrm>
            <a:off x="660399" y="1143583"/>
            <a:ext cx="10312400"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APPLICATIONS OF CRYPTOGRAPHIC HASH FUNCTIONS </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C425145-BD54-CF1C-87B4-E2F85559C97C}"/>
              </a:ext>
            </a:extLst>
          </p:cNvPr>
          <p:cNvSpPr txBox="1"/>
          <p:nvPr/>
        </p:nvSpPr>
        <p:spPr>
          <a:xfrm>
            <a:off x="660399" y="1794266"/>
            <a:ext cx="10938933" cy="170456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Perhaps the most versatile cryptographic algorithm is the cryptographic hash function.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It is used in a wide variety of security applications and Internet protocols.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To better understand some of the requirements and security implications for cryptographic hash functions, it is useful to look at the range of applications in which it is employed.</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AF48C63C-770D-3346-6259-A2AB93D02720}"/>
              </a:ext>
            </a:extLst>
          </p:cNvPr>
          <p:cNvSpPr txBox="1"/>
          <p:nvPr/>
        </p:nvSpPr>
        <p:spPr>
          <a:xfrm>
            <a:off x="741225" y="3753762"/>
            <a:ext cx="60960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Message Authentication </a:t>
            </a:r>
          </a:p>
        </p:txBody>
      </p:sp>
      <p:sp>
        <p:nvSpPr>
          <p:cNvPr id="9" name="TextBox 8">
            <a:extLst>
              <a:ext uri="{FF2B5EF4-FFF2-40B4-BE49-F238E27FC236}">
                <a16:creationId xmlns:a16="http://schemas.microsoft.com/office/drawing/2014/main" id="{504AE92F-169A-87B7-F24D-FCFA76465FD3}"/>
              </a:ext>
            </a:extLst>
          </p:cNvPr>
          <p:cNvSpPr txBox="1"/>
          <p:nvPr/>
        </p:nvSpPr>
        <p:spPr>
          <a:xfrm>
            <a:off x="660399" y="4486812"/>
            <a:ext cx="10938933" cy="1704569"/>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Message authentication is a mechanism or service used to verify the integrity of a message.</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Message authentication assures that data received are exactly as sent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many cases, there is a requirement that the authentication mechanism assures that purported identity of the sender is valid. </a:t>
            </a:r>
          </a:p>
        </p:txBody>
      </p:sp>
    </p:spTree>
    <p:extLst>
      <p:ext uri="{BB962C8B-B14F-4D97-AF65-F5344CB8AC3E}">
        <p14:creationId xmlns:p14="http://schemas.microsoft.com/office/powerpoint/2010/main" val="2628772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14B7E0-D83B-21D8-7310-20F8226389C5}"/>
              </a:ext>
            </a:extLst>
          </p:cNvPr>
          <p:cNvSpPr txBox="1"/>
          <p:nvPr/>
        </p:nvSpPr>
        <p:spPr>
          <a:xfrm>
            <a:off x="448733" y="1173754"/>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Hierarchical Key Control </a:t>
            </a:r>
          </a:p>
        </p:txBody>
      </p:sp>
      <p:sp>
        <p:nvSpPr>
          <p:cNvPr id="5" name="TextBox 4">
            <a:extLst>
              <a:ext uri="{FF2B5EF4-FFF2-40B4-BE49-F238E27FC236}">
                <a16:creationId xmlns:a16="http://schemas.microsoft.com/office/drawing/2014/main" id="{1B8FB313-99B3-7BB9-284E-6C80D0734A33}"/>
              </a:ext>
            </a:extLst>
          </p:cNvPr>
          <p:cNvSpPr txBox="1"/>
          <p:nvPr/>
        </p:nvSpPr>
        <p:spPr>
          <a:xfrm>
            <a:off x="448733" y="1696974"/>
            <a:ext cx="11294534" cy="419755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is not necessary to limit the key distribution function to a single KDC. Indeed, for very large networks, it may not be practical to do so. As an alternative, a hierarchy of KDCs can be established.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example, there can be local KDCs, each responsible for a small domain of the overall internetwork, such as a single LAN or a single building.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communication among entities within the same local domain, the local KDC is responsible for key distribution.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two entities in different domains desire a shared key, then the corresponding local KDCs can communicate through a global KDC.</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this case, any one of the three KDCs involved can actually select the key. The hierarchical concept can be extended to three or even more layers, depending on the size of the user population and the geographic scope of the internetwork.</a:t>
            </a:r>
          </a:p>
        </p:txBody>
      </p:sp>
    </p:spTree>
    <p:extLst>
      <p:ext uri="{BB962C8B-B14F-4D97-AF65-F5344CB8AC3E}">
        <p14:creationId xmlns:p14="http://schemas.microsoft.com/office/powerpoint/2010/main" val="3304641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BF03526-C945-2480-F7B0-872C2CD909CA}"/>
              </a:ext>
            </a:extLst>
          </p:cNvPr>
          <p:cNvSpPr txBox="1"/>
          <p:nvPr/>
        </p:nvSpPr>
        <p:spPr>
          <a:xfrm>
            <a:off x="483735" y="1298223"/>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Session Key Lifetime </a:t>
            </a:r>
          </a:p>
        </p:txBody>
      </p:sp>
      <p:sp>
        <p:nvSpPr>
          <p:cNvPr id="5" name="TextBox 4">
            <a:extLst>
              <a:ext uri="{FF2B5EF4-FFF2-40B4-BE49-F238E27FC236}">
                <a16:creationId xmlns:a16="http://schemas.microsoft.com/office/drawing/2014/main" id="{B460255D-7C4C-1004-E17A-2EAF9004EF3B}"/>
              </a:ext>
            </a:extLst>
          </p:cNvPr>
          <p:cNvSpPr txBox="1"/>
          <p:nvPr/>
        </p:nvSpPr>
        <p:spPr>
          <a:xfrm>
            <a:off x="389467" y="1981029"/>
            <a:ext cx="11362267" cy="3782061"/>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more frequently session keys are exchanged, the more secure they are, because the opponent has less ciphertext to work with for any given session key.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 the other hand, the distribution of session keys delays the start of any exchange and places a burden on network capacity.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security manager must try to balance these competing considerations in determining the lifetime of a particular session key. For connection-oriented protocols, one obvious choice is to use the same session key for the length of time that the connection is open, using a new session key for each new session.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a logical connection has a very long lifetime, then it would be prudent to change the session key periodically, perhaps every time the PDU (protocol data unit) sequence number cycles.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420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848757-4D14-2CDE-E343-E1C3F80FF211}"/>
              </a:ext>
            </a:extLst>
          </p:cNvPr>
          <p:cNvSpPr txBox="1"/>
          <p:nvPr/>
        </p:nvSpPr>
        <p:spPr>
          <a:xfrm>
            <a:off x="440267" y="1127667"/>
            <a:ext cx="6096000"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A Transparent Key Control Scheme </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0CD6FAF7-31C8-69C1-E603-A28874E5275B}"/>
              </a:ext>
            </a:extLst>
          </p:cNvPr>
          <p:cNvSpPr txBox="1"/>
          <p:nvPr/>
        </p:nvSpPr>
        <p:spPr>
          <a:xfrm>
            <a:off x="440267" y="1981200"/>
            <a:ext cx="11006666" cy="253556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scheme (Figure 14.4) is useful for providing end-to-end encryption at a network or transport level in a way that is transparent to the end users.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approach assumes that communication makes use of a connection- oriented end-to-end protocol, such as TCP. The noteworthy element of this approach is a session security module (SSM), which may consist of functionality at one protocol layer, that performs end-to-end encryption and obtains session keys on behalf of its host or terminal.</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873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C4223A-2999-3839-4514-E4AC38AA644B}"/>
              </a:ext>
            </a:extLst>
          </p:cNvPr>
          <p:cNvPicPr>
            <a:picLocks noChangeAspect="1"/>
          </p:cNvPicPr>
          <p:nvPr/>
        </p:nvPicPr>
        <p:blipFill>
          <a:blip r:embed="rId2"/>
          <a:stretch>
            <a:fillRect/>
          </a:stretch>
        </p:blipFill>
        <p:spPr>
          <a:xfrm>
            <a:off x="2569954" y="952106"/>
            <a:ext cx="6489554" cy="5478195"/>
          </a:xfrm>
          <a:prstGeom prst="rect">
            <a:avLst/>
          </a:prstGeom>
        </p:spPr>
      </p:pic>
    </p:spTree>
    <p:extLst>
      <p:ext uri="{BB962C8B-B14F-4D97-AF65-F5344CB8AC3E}">
        <p14:creationId xmlns:p14="http://schemas.microsoft.com/office/powerpoint/2010/main" val="1664043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6CF740-FF3E-B8E3-EDF6-A6A19FB538CE}"/>
              </a:ext>
            </a:extLst>
          </p:cNvPr>
          <p:cNvSpPr txBox="1"/>
          <p:nvPr/>
        </p:nvSpPr>
        <p:spPr>
          <a:xfrm>
            <a:off x="548850" y="1254754"/>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Decentralized Key Control </a:t>
            </a:r>
          </a:p>
        </p:txBody>
      </p:sp>
      <p:sp>
        <p:nvSpPr>
          <p:cNvPr id="5" name="TextBox 4">
            <a:extLst>
              <a:ext uri="{FF2B5EF4-FFF2-40B4-BE49-F238E27FC236}">
                <a16:creationId xmlns:a16="http://schemas.microsoft.com/office/drawing/2014/main" id="{B08BC38A-F802-8339-57E5-746041CA1BBC}"/>
              </a:ext>
            </a:extLst>
          </p:cNvPr>
          <p:cNvSpPr txBox="1"/>
          <p:nvPr/>
        </p:nvSpPr>
        <p:spPr>
          <a:xfrm>
            <a:off x="448733" y="1905307"/>
            <a:ext cx="11294533" cy="419755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use of a key distribution center imposes the requirement that the KDC be trusted and be protected from subversion.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decentralized approach requires that each end system be able to communicate in a secure manner with all potential partner end systems for purposes of session key distribution. Thus, there may need to be as many as [n(n- 1)]/2 master keys for a configuration with n end systems.</a:t>
            </a:r>
          </a:p>
          <a:p>
            <a:pPr>
              <a:lnSpc>
                <a:spcPct val="150000"/>
              </a:lnSpc>
            </a:pPr>
            <a:r>
              <a:rPr lang="en-US" dirty="0">
                <a:latin typeface="Times New Roman" panose="02020603050405020304" pitchFamily="18" charset="0"/>
                <a:cs typeface="Times New Roman" panose="02020603050405020304" pitchFamily="18" charset="0"/>
              </a:rPr>
              <a:t>A session key may be established with the following sequence of steps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 issues a request to B for a session key and includes a nonce, N1.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B responds with a message that is encrypted using the shared master key. The response includes the session key selected by B, an identifier of B, the value f(N1), and another nonce, N2.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Using the new session key, A returns f(N2) to B.</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5848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B3D611-B460-D487-49FD-3DA19BB50506}"/>
              </a:ext>
            </a:extLst>
          </p:cNvPr>
          <p:cNvPicPr>
            <a:picLocks noChangeAspect="1"/>
          </p:cNvPicPr>
          <p:nvPr/>
        </p:nvPicPr>
        <p:blipFill>
          <a:blip r:embed="rId2"/>
          <a:stretch>
            <a:fillRect/>
          </a:stretch>
        </p:blipFill>
        <p:spPr>
          <a:xfrm>
            <a:off x="1022479" y="1577494"/>
            <a:ext cx="10147041" cy="3703011"/>
          </a:xfrm>
          <a:prstGeom prst="rect">
            <a:avLst/>
          </a:prstGeom>
        </p:spPr>
      </p:pic>
    </p:spTree>
    <p:extLst>
      <p:ext uri="{BB962C8B-B14F-4D97-AF65-F5344CB8AC3E}">
        <p14:creationId xmlns:p14="http://schemas.microsoft.com/office/powerpoint/2010/main" val="420822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BDA341-79C0-C3D5-F3AC-2BCB0A971DC8}"/>
              </a:ext>
            </a:extLst>
          </p:cNvPr>
          <p:cNvSpPr txBox="1"/>
          <p:nvPr/>
        </p:nvSpPr>
        <p:spPr>
          <a:xfrm>
            <a:off x="770466" y="1136247"/>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Controlling Key Usage </a:t>
            </a:r>
          </a:p>
        </p:txBody>
      </p:sp>
      <p:sp>
        <p:nvSpPr>
          <p:cNvPr id="5" name="TextBox 4">
            <a:extLst>
              <a:ext uri="{FF2B5EF4-FFF2-40B4-BE49-F238E27FC236}">
                <a16:creationId xmlns:a16="http://schemas.microsoft.com/office/drawing/2014/main" id="{74DA2E6D-65EC-C4A8-D2E1-C6E980BD0646}"/>
              </a:ext>
            </a:extLst>
          </p:cNvPr>
          <p:cNvSpPr txBox="1"/>
          <p:nvPr/>
        </p:nvSpPr>
        <p:spPr>
          <a:xfrm>
            <a:off x="770466" y="1659467"/>
            <a:ext cx="10964333" cy="2120068"/>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concept of a key hierarchy and the use of automated key distribution techniques greatly reduce the number of keys that must be manually managed and distributed.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also may be desirable to impose some control on the way in which automatically distributed keys are used. For example, in addition to separating master keys from session keys, we may wish to define different types of session keys on the basis of use, such as</a:t>
            </a:r>
          </a:p>
        </p:txBody>
      </p:sp>
      <p:sp>
        <p:nvSpPr>
          <p:cNvPr id="7" name="TextBox 6">
            <a:extLst>
              <a:ext uri="{FF2B5EF4-FFF2-40B4-BE49-F238E27FC236}">
                <a16:creationId xmlns:a16="http://schemas.microsoft.com/office/drawing/2014/main" id="{0BDAE220-E98B-D3AD-A978-4C972804EA76}"/>
              </a:ext>
            </a:extLst>
          </p:cNvPr>
          <p:cNvSpPr txBox="1"/>
          <p:nvPr/>
        </p:nvSpPr>
        <p:spPr>
          <a:xfrm>
            <a:off x="770466" y="3779535"/>
            <a:ext cx="10176933" cy="1709571"/>
          </a:xfrm>
          <a:prstGeom prst="rect">
            <a:avLst/>
          </a:prstGeom>
          <a:noFill/>
        </p:spPr>
        <p:txBody>
          <a:bodyPr wrap="square">
            <a:spAutoFit/>
          </a:bodyPr>
          <a:lstStyle/>
          <a:p>
            <a:pPr>
              <a:lnSpc>
                <a:spcPct val="150000"/>
              </a:lnSpc>
            </a:pPr>
            <a:r>
              <a:rPr lang="en-US" dirty="0"/>
              <a:t> ■ Data-encrypting key, for general communication across a network </a:t>
            </a:r>
          </a:p>
          <a:p>
            <a:pPr>
              <a:lnSpc>
                <a:spcPct val="150000"/>
              </a:lnSpc>
            </a:pPr>
            <a:r>
              <a:rPr lang="en-US" dirty="0"/>
              <a:t> ■ PIN-encrypting key, for personal identification numbers (PINs) used in electronic funds transfer and point-of-sale   applications </a:t>
            </a:r>
          </a:p>
          <a:p>
            <a:pPr>
              <a:lnSpc>
                <a:spcPct val="150000"/>
              </a:lnSpc>
            </a:pPr>
            <a:r>
              <a:rPr lang="en-US" dirty="0"/>
              <a:t>■ File-encrypting key, for encrypting files stored in publicly accessible locations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76435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99A2F0D-BF1C-0631-0DEE-A6E073C46AC6}"/>
              </a:ext>
            </a:extLst>
          </p:cNvPr>
          <p:cNvSpPr txBox="1"/>
          <p:nvPr/>
        </p:nvSpPr>
        <p:spPr>
          <a:xfrm>
            <a:off x="423333" y="1202268"/>
            <a:ext cx="11362267"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The proposed technique is for use with DES and makes use of the extra 8 bits in each 64-bit DES key. That is, the eight non-key bits ordinarily reserved for parity checking form the key tag. The bits have the following interpretation:</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121C93B-09FE-081D-6211-4D9A55614888}"/>
              </a:ext>
            </a:extLst>
          </p:cNvPr>
          <p:cNvSpPr txBox="1"/>
          <p:nvPr/>
        </p:nvSpPr>
        <p:spPr>
          <a:xfrm>
            <a:off x="1710267" y="2235200"/>
            <a:ext cx="7433733" cy="1704569"/>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 One bit indicates whether the key is a session key or a master key</a:t>
            </a:r>
          </a:p>
          <a:p>
            <a:pPr>
              <a:lnSpc>
                <a:spcPct val="150000"/>
              </a:lnSpc>
            </a:pPr>
            <a:r>
              <a:rPr lang="en-US" dirty="0">
                <a:latin typeface="Times New Roman" panose="02020603050405020304" pitchFamily="18" charset="0"/>
                <a:cs typeface="Times New Roman" panose="02020603050405020304" pitchFamily="18" charset="0"/>
              </a:rPr>
              <a:t>■ One bit indicates whether the key can be used for encryption </a:t>
            </a:r>
          </a:p>
          <a:p>
            <a:pPr>
              <a:lnSpc>
                <a:spcPct val="150000"/>
              </a:lnSpc>
            </a:pPr>
            <a:r>
              <a:rPr lang="en-US" dirty="0">
                <a:latin typeface="Times New Roman" panose="02020603050405020304" pitchFamily="18" charset="0"/>
                <a:cs typeface="Times New Roman" panose="02020603050405020304" pitchFamily="18" charset="0"/>
              </a:rPr>
              <a:t>■ One bit indicates whether the key can be used for decryption </a:t>
            </a:r>
          </a:p>
          <a:p>
            <a:pPr>
              <a:lnSpc>
                <a:spcPct val="150000"/>
              </a:lnSpc>
            </a:pPr>
            <a:r>
              <a:rPr lang="en-US" dirty="0">
                <a:latin typeface="Times New Roman" panose="02020603050405020304" pitchFamily="18" charset="0"/>
                <a:cs typeface="Times New Roman" panose="02020603050405020304" pitchFamily="18" charset="0"/>
              </a:rPr>
              <a:t>■ The remaining bits are spares for future use.</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D195C78-0B78-A6F2-6DEA-CCCCCEB55605}"/>
              </a:ext>
            </a:extLst>
          </p:cNvPr>
          <p:cNvSpPr txBox="1"/>
          <p:nvPr/>
        </p:nvSpPr>
        <p:spPr>
          <a:xfrm>
            <a:off x="423332" y="4099129"/>
            <a:ext cx="11209867"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Because the tag is embedded in the key, it is encrypted along with the key when that key is distributed, thus providing protection. The drawbacks of this scheme are</a:t>
            </a:r>
            <a:endParaRPr lang="en-IN"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6F6015F3-0654-792D-70B6-8A7208FF09D3}"/>
              </a:ext>
            </a:extLst>
          </p:cNvPr>
          <p:cNvSpPr txBox="1"/>
          <p:nvPr/>
        </p:nvSpPr>
        <p:spPr>
          <a:xfrm>
            <a:off x="423331" y="5007830"/>
            <a:ext cx="11209867" cy="1289071"/>
          </a:xfrm>
          <a:prstGeom prst="rect">
            <a:avLst/>
          </a:prstGeom>
          <a:noFill/>
        </p:spPr>
        <p:txBody>
          <a:bodyPr wrap="square">
            <a:spAutoFit/>
          </a:bodyPr>
          <a:lstStyle/>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tag length is limited to 8 bits, limiting its flexibility and functionality.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Because the tag is not transmitted in clear form, it can be used only at the point of decryption, limiting the ways in which key use can be controlled.</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3905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05C4BD-AA98-40FD-8297-08791B2BEF9A}"/>
              </a:ext>
            </a:extLst>
          </p:cNvPr>
          <p:cNvPicPr>
            <a:picLocks noChangeAspect="1"/>
          </p:cNvPicPr>
          <p:nvPr/>
        </p:nvPicPr>
        <p:blipFill>
          <a:blip r:embed="rId2"/>
          <a:stretch>
            <a:fillRect/>
          </a:stretch>
        </p:blipFill>
        <p:spPr>
          <a:xfrm>
            <a:off x="1979630" y="1263101"/>
            <a:ext cx="7441528" cy="5144082"/>
          </a:xfrm>
          <a:prstGeom prst="rect">
            <a:avLst/>
          </a:prstGeom>
        </p:spPr>
      </p:pic>
    </p:spTree>
    <p:extLst>
      <p:ext uri="{BB962C8B-B14F-4D97-AF65-F5344CB8AC3E}">
        <p14:creationId xmlns:p14="http://schemas.microsoft.com/office/powerpoint/2010/main" val="3059978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445CDC0-37EA-AEAE-5164-4370E05ACB47}"/>
              </a:ext>
            </a:extLst>
          </p:cNvPr>
          <p:cNvSpPr txBox="1"/>
          <p:nvPr/>
        </p:nvSpPr>
        <p:spPr>
          <a:xfrm>
            <a:off x="474133" y="1180969"/>
            <a:ext cx="11497734"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example, if numbers in the range 1 to 100 are hashed into numbers in the range 1 to 10, approximately 10% of the source values should map into each of the target values.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79D87979-6FF2-D5EA-563E-C4CE06C0EBCD}"/>
              </a:ext>
            </a:extLst>
          </p:cNvPr>
          <p:cNvPicPr>
            <a:picLocks noChangeAspect="1"/>
          </p:cNvPicPr>
          <p:nvPr/>
        </p:nvPicPr>
        <p:blipFill>
          <a:blip r:embed="rId2"/>
          <a:stretch>
            <a:fillRect/>
          </a:stretch>
        </p:blipFill>
        <p:spPr>
          <a:xfrm>
            <a:off x="1147626" y="2384438"/>
            <a:ext cx="8754533" cy="2286000"/>
          </a:xfrm>
          <a:prstGeom prst="rect">
            <a:avLst/>
          </a:prstGeom>
        </p:spPr>
      </p:pic>
      <p:sp>
        <p:nvSpPr>
          <p:cNvPr id="7" name="TextBox 6">
            <a:extLst>
              <a:ext uri="{FF2B5EF4-FFF2-40B4-BE49-F238E27FC236}">
                <a16:creationId xmlns:a16="http://schemas.microsoft.com/office/drawing/2014/main" id="{28D59371-595A-9F45-3BD0-D9CA43698F93}"/>
              </a:ext>
            </a:extLst>
          </p:cNvPr>
          <p:cNvSpPr txBox="1"/>
          <p:nvPr/>
        </p:nvSpPr>
        <p:spPr>
          <a:xfrm>
            <a:off x="474133" y="4670438"/>
            <a:ext cx="11311467" cy="1289071"/>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When a session key is delivered to a user from the KDC, it is accompanied by the control vector in clear form. The session key can be recovered only by using both the master key that the user shares with the KDC and the control vector. Thus, the linkage between the session key and its control vector is maintained.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304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D7AA942-2F05-5B3A-25F0-0901A8AE8CAD}"/>
              </a:ext>
            </a:extLst>
          </p:cNvPr>
          <p:cNvSpPr txBox="1"/>
          <p:nvPr/>
        </p:nvSpPr>
        <p:spPr>
          <a:xfrm>
            <a:off x="440266" y="1605665"/>
            <a:ext cx="11311467"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essence of the use of a hash function for message integrity is as follows.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sender computes a hash value as a function of the bits in the message and transmits both the hash value and the message.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receiver performs the same hash calculation on the message bits and compares this value with the incoming hash value.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there is a mismatch, the receiver knows that the message (or possibly the hash value) has been altered.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hash value must be transmitted in a secure fashion. That is, the hash value must be protected so that if an adversary alters or replaces the message, it is not feasible for adversary to also alter the hash value to fool the receiver. This type of attack is shown in Figure 11.2b. </a:t>
            </a:r>
          </a:p>
        </p:txBody>
      </p:sp>
    </p:spTree>
    <p:extLst>
      <p:ext uri="{BB962C8B-B14F-4D97-AF65-F5344CB8AC3E}">
        <p14:creationId xmlns:p14="http://schemas.microsoft.com/office/powerpoint/2010/main" val="8400148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47A142-E9B6-561B-E1D1-043A7FFB16C4}"/>
              </a:ext>
            </a:extLst>
          </p:cNvPr>
          <p:cNvSpPr txBox="1"/>
          <p:nvPr/>
        </p:nvSpPr>
        <p:spPr>
          <a:xfrm>
            <a:off x="-93919" y="1213143"/>
            <a:ext cx="10594146" cy="954107"/>
          </a:xfrm>
          <a:prstGeom prst="rect">
            <a:avLst/>
          </a:prstGeom>
          <a:noFill/>
        </p:spPr>
        <p:txBody>
          <a:bodyPr wrap="square">
            <a:spAutoFit/>
          </a:bodyPr>
          <a:lstStyle/>
          <a:p>
            <a:pPr algn="ctr"/>
            <a:r>
              <a:rPr lang="en-US" sz="2800" b="1" dirty="0">
                <a:latin typeface="Times New Roman" panose="02020603050405020304" pitchFamily="18" charset="0"/>
                <a:cs typeface="Times New Roman" panose="02020603050405020304" pitchFamily="18" charset="0"/>
              </a:rPr>
              <a:t>SYMMETRIC KEY DISTRIBUTION USING ASYMMETRIC ENCRYPTION </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812B36C-2CFE-7A38-268E-A4C82B665857}"/>
              </a:ext>
            </a:extLst>
          </p:cNvPr>
          <p:cNvSpPr txBox="1"/>
          <p:nvPr/>
        </p:nvSpPr>
        <p:spPr>
          <a:xfrm>
            <a:off x="423333" y="2327401"/>
            <a:ext cx="11243734"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One of the most important uses of a public-key cryptosystem is to encrypt secret keys for distribution. We see many specific examples of this in Part Five. Here, we discuss general principles and typical approaches.</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3B64A9FE-213B-49D6-932F-8EDDE5ABC7CE}"/>
              </a:ext>
            </a:extLst>
          </p:cNvPr>
          <p:cNvSpPr txBox="1"/>
          <p:nvPr/>
        </p:nvSpPr>
        <p:spPr>
          <a:xfrm>
            <a:off x="423333" y="3200973"/>
            <a:ext cx="11243734" cy="1289071"/>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Simple Secret Key Distribution </a:t>
            </a:r>
          </a:p>
          <a:p>
            <a:pPr algn="just">
              <a:lnSpc>
                <a:spcPct val="150000"/>
              </a:lnSpc>
            </a:pPr>
            <a:r>
              <a:rPr lang="en-US" dirty="0">
                <a:latin typeface="Times New Roman" panose="02020603050405020304" pitchFamily="18" charset="0"/>
                <a:cs typeface="Times New Roman" panose="02020603050405020304" pitchFamily="18" charset="0"/>
              </a:rPr>
              <a:t>An extremely simple scheme was put forward by Merkle [MERK79], as illustrated in Figure 14.7. If A wishes to communicate with B, the following procedure is employed:</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14F6FEA-45C0-55D2-0D42-DF3E61FA6FEB}"/>
              </a:ext>
            </a:extLst>
          </p:cNvPr>
          <p:cNvSpPr txBox="1"/>
          <p:nvPr/>
        </p:nvSpPr>
        <p:spPr>
          <a:xfrm>
            <a:off x="634999" y="4810345"/>
            <a:ext cx="11032067" cy="1289071"/>
          </a:xfrm>
          <a:prstGeom prst="rect">
            <a:avLst/>
          </a:prstGeom>
          <a:noFill/>
        </p:spPr>
        <p:txBody>
          <a:bodyPr wrap="square">
            <a:spAutoFit/>
          </a:bodyPr>
          <a:lstStyle/>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 generates a public/private key pair {PUa, PRa} and transmits a message to B consisting of PUa and an identifier of A, IDA.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 B generates a secret key, Ks, and transmits it to A, which is encrypted with A’s public key.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5797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DD19ED-72F1-4AC1-611D-1E2E0B04E23F}"/>
              </a:ext>
            </a:extLst>
          </p:cNvPr>
          <p:cNvSpPr txBox="1"/>
          <p:nvPr/>
        </p:nvSpPr>
        <p:spPr>
          <a:xfrm>
            <a:off x="931333" y="1239767"/>
            <a:ext cx="10803467" cy="1289071"/>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3. A computes D(PRa, E(PUa, Ks)) to recover the secret key. Because only A can decrypt the message, only A and B will know the identity of Ks. </a:t>
            </a:r>
          </a:p>
          <a:p>
            <a:pPr>
              <a:lnSpc>
                <a:spcPct val="150000"/>
              </a:lnSpc>
            </a:pPr>
            <a:r>
              <a:rPr lang="en-US" dirty="0">
                <a:latin typeface="Times New Roman" panose="02020603050405020304" pitchFamily="18" charset="0"/>
                <a:cs typeface="Times New Roman" panose="02020603050405020304" pitchFamily="18" charset="0"/>
              </a:rPr>
              <a:t>4. A discards PUa and PRa and B discards PUa</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359C61E-DCAF-220F-9703-9D8FBB49723E}"/>
              </a:ext>
            </a:extLst>
          </p:cNvPr>
          <p:cNvSpPr txBox="1"/>
          <p:nvPr/>
        </p:nvSpPr>
        <p:spPr>
          <a:xfrm>
            <a:off x="931333" y="2528838"/>
            <a:ext cx="10329333" cy="212006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 and B can now securely communicate using conventional encryption and the session key Ks. At the completion of the exchange, both A and B discard Ks. Despite its simplicity, this is an attractive protocol. No keys exist before the start of the communication and none exist after the completion of communication. Thus, the risk of compromise of the keys is minimal. At the same time, the communication is secure from eavesdropping.</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04004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50A1081-06EE-037B-F644-998F37A55B4E}"/>
              </a:ext>
            </a:extLst>
          </p:cNvPr>
          <p:cNvPicPr>
            <a:picLocks noChangeAspect="1"/>
          </p:cNvPicPr>
          <p:nvPr/>
        </p:nvPicPr>
        <p:blipFill>
          <a:blip r:embed="rId2"/>
          <a:stretch>
            <a:fillRect/>
          </a:stretch>
        </p:blipFill>
        <p:spPr>
          <a:xfrm>
            <a:off x="1694525" y="1187894"/>
            <a:ext cx="8218487" cy="2233084"/>
          </a:xfrm>
          <a:prstGeom prst="rect">
            <a:avLst/>
          </a:prstGeom>
        </p:spPr>
      </p:pic>
      <p:sp>
        <p:nvSpPr>
          <p:cNvPr id="5" name="TextBox 4">
            <a:extLst>
              <a:ext uri="{FF2B5EF4-FFF2-40B4-BE49-F238E27FC236}">
                <a16:creationId xmlns:a16="http://schemas.microsoft.com/office/drawing/2014/main" id="{3AE21DE0-9724-11A2-5413-9095C40D23C2}"/>
              </a:ext>
            </a:extLst>
          </p:cNvPr>
          <p:cNvSpPr txBox="1"/>
          <p:nvPr/>
        </p:nvSpPr>
        <p:spPr>
          <a:xfrm>
            <a:off x="711200" y="3189870"/>
            <a:ext cx="10532533"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protocol depicted in Figure 14.7 is insecure against an adversary who can intercept messages and then either relay the intercepted message or substitute another message (see Figure 1.3c). Such an attack is known as a </a:t>
            </a:r>
            <a:r>
              <a:rPr lang="en-US" b="1" dirty="0">
                <a:latin typeface="Times New Roman" panose="02020603050405020304" pitchFamily="18" charset="0"/>
                <a:cs typeface="Times New Roman" panose="02020603050405020304" pitchFamily="18" charset="0"/>
              </a:rPr>
              <a:t>man-in-the-middle attack </a:t>
            </a:r>
            <a:endParaRPr lang="en-IN" b="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FC695E83-76FE-3123-CBFF-B0F189D0AAE3}"/>
              </a:ext>
            </a:extLst>
          </p:cNvPr>
          <p:cNvSpPr txBox="1"/>
          <p:nvPr/>
        </p:nvSpPr>
        <p:spPr>
          <a:xfrm>
            <a:off x="711200" y="4656667"/>
            <a:ext cx="10532533"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if an adversary, D, has control of the intervening communication channel, then D can compromise the communication in the following fashion without being detected</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5415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802FEE8-51EB-EB54-09E7-C0A77A1F1A55}"/>
              </a:ext>
            </a:extLst>
          </p:cNvPr>
          <p:cNvPicPr>
            <a:picLocks noChangeAspect="1"/>
          </p:cNvPicPr>
          <p:nvPr/>
        </p:nvPicPr>
        <p:blipFill>
          <a:blip r:embed="rId2"/>
          <a:stretch>
            <a:fillRect/>
          </a:stretch>
        </p:blipFill>
        <p:spPr>
          <a:xfrm>
            <a:off x="885295" y="1011766"/>
            <a:ext cx="10036705" cy="3052233"/>
          </a:xfrm>
          <a:prstGeom prst="rect">
            <a:avLst/>
          </a:prstGeom>
        </p:spPr>
      </p:pic>
    </p:spTree>
    <p:extLst>
      <p:ext uri="{BB962C8B-B14F-4D97-AF65-F5344CB8AC3E}">
        <p14:creationId xmlns:p14="http://schemas.microsoft.com/office/powerpoint/2010/main" val="1830476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E9C024-3A67-C416-125A-A7B2D351705D}"/>
              </a:ext>
            </a:extLst>
          </p:cNvPr>
          <p:cNvPicPr>
            <a:picLocks noChangeAspect="1"/>
          </p:cNvPicPr>
          <p:nvPr/>
        </p:nvPicPr>
        <p:blipFill>
          <a:blip r:embed="rId2"/>
          <a:srcRect r="2264" b="2264"/>
          <a:stretch>
            <a:fillRect/>
          </a:stretch>
        </p:blipFill>
        <p:spPr>
          <a:xfrm>
            <a:off x="2856321" y="868782"/>
            <a:ext cx="5429839" cy="5484883"/>
          </a:xfrm>
          <a:prstGeom prst="rect">
            <a:avLst/>
          </a:prstGeom>
        </p:spPr>
      </p:pic>
    </p:spTree>
    <p:extLst>
      <p:ext uri="{BB962C8B-B14F-4D97-AF65-F5344CB8AC3E}">
        <p14:creationId xmlns:p14="http://schemas.microsoft.com/office/powerpoint/2010/main" val="13299623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19D243-531B-B2F7-2E3C-5F2EB928B027}"/>
              </a:ext>
            </a:extLst>
          </p:cNvPr>
          <p:cNvSpPr txBox="1"/>
          <p:nvPr/>
        </p:nvSpPr>
        <p:spPr>
          <a:xfrm>
            <a:off x="372532" y="1228438"/>
            <a:ext cx="11446935"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Secret Key Distribution with Confidentiality and Authentication</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83E4B68-0D83-6EFE-994B-94CF01D09209}"/>
              </a:ext>
            </a:extLst>
          </p:cNvPr>
          <p:cNvSpPr txBox="1"/>
          <p:nvPr/>
        </p:nvSpPr>
        <p:spPr>
          <a:xfrm>
            <a:off x="499621" y="1751658"/>
            <a:ext cx="11633202"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provides protection against both active and passive attacks. We begin at a point when it is assumed that A and B have exchanged public keys by one of the schemes described subsequently in this chapter. Then the following steps occur</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A73E887-2DDE-6703-E6B1-859C57821C97}"/>
              </a:ext>
            </a:extLst>
          </p:cNvPr>
          <p:cNvPicPr>
            <a:picLocks noChangeAspect="1"/>
          </p:cNvPicPr>
          <p:nvPr/>
        </p:nvPicPr>
        <p:blipFill>
          <a:blip r:embed="rId2"/>
          <a:stretch>
            <a:fillRect/>
          </a:stretch>
        </p:blipFill>
        <p:spPr>
          <a:xfrm>
            <a:off x="338665" y="2625230"/>
            <a:ext cx="9811732" cy="3484234"/>
          </a:xfrm>
          <a:prstGeom prst="rect">
            <a:avLst/>
          </a:prstGeom>
        </p:spPr>
      </p:pic>
    </p:spTree>
    <p:extLst>
      <p:ext uri="{BB962C8B-B14F-4D97-AF65-F5344CB8AC3E}">
        <p14:creationId xmlns:p14="http://schemas.microsoft.com/office/powerpoint/2010/main" val="27833432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64F724-E12D-BE1E-217F-9F380C872117}"/>
              </a:ext>
            </a:extLst>
          </p:cNvPr>
          <p:cNvPicPr>
            <a:picLocks noChangeAspect="1"/>
          </p:cNvPicPr>
          <p:nvPr/>
        </p:nvPicPr>
        <p:blipFill>
          <a:blip r:embed="rId2"/>
          <a:stretch>
            <a:fillRect/>
          </a:stretch>
        </p:blipFill>
        <p:spPr>
          <a:xfrm>
            <a:off x="1049867" y="1029757"/>
            <a:ext cx="9093200" cy="4592109"/>
          </a:xfrm>
          <a:prstGeom prst="rect">
            <a:avLst/>
          </a:prstGeom>
        </p:spPr>
      </p:pic>
    </p:spTree>
    <p:extLst>
      <p:ext uri="{BB962C8B-B14F-4D97-AF65-F5344CB8AC3E}">
        <p14:creationId xmlns:p14="http://schemas.microsoft.com/office/powerpoint/2010/main" val="11336120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0D3040-3EB9-D664-6CAD-C2BB90D82A34}"/>
              </a:ext>
            </a:extLst>
          </p:cNvPr>
          <p:cNvSpPr txBox="1"/>
          <p:nvPr/>
        </p:nvSpPr>
        <p:spPr>
          <a:xfrm>
            <a:off x="389467" y="1313934"/>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DISTRIBUTION OF PUBLIC KEYS </a:t>
            </a:r>
          </a:p>
        </p:txBody>
      </p:sp>
      <p:sp>
        <p:nvSpPr>
          <p:cNvPr id="5" name="TextBox 4">
            <a:extLst>
              <a:ext uri="{FF2B5EF4-FFF2-40B4-BE49-F238E27FC236}">
                <a16:creationId xmlns:a16="http://schemas.microsoft.com/office/drawing/2014/main" id="{DB92312B-DCE4-79E1-5264-F81368790570}"/>
              </a:ext>
            </a:extLst>
          </p:cNvPr>
          <p:cNvSpPr txBox="1"/>
          <p:nvPr/>
        </p:nvSpPr>
        <p:spPr>
          <a:xfrm>
            <a:off x="677334" y="2421466"/>
            <a:ext cx="10837333" cy="2535566"/>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Several techniques have been proposed for the distribution of public keys. Virtually all these proposals can be grouped into the following general schemes: </a:t>
            </a:r>
          </a:p>
          <a:p>
            <a:pPr>
              <a:lnSpc>
                <a:spcPct val="150000"/>
              </a:lnSpc>
            </a:pPr>
            <a:r>
              <a:rPr lang="en-US" dirty="0">
                <a:latin typeface="Times New Roman" panose="02020603050405020304" pitchFamily="18" charset="0"/>
                <a:cs typeface="Times New Roman" panose="02020603050405020304" pitchFamily="18" charset="0"/>
              </a:rPr>
              <a:t>       ■ Public announcement</a:t>
            </a:r>
          </a:p>
          <a:p>
            <a:pPr>
              <a:lnSpc>
                <a:spcPct val="150000"/>
              </a:lnSpc>
            </a:pPr>
            <a:r>
              <a:rPr lang="en-US" dirty="0">
                <a:latin typeface="Times New Roman" panose="02020603050405020304" pitchFamily="18" charset="0"/>
                <a:cs typeface="Times New Roman" panose="02020603050405020304" pitchFamily="18" charset="0"/>
              </a:rPr>
              <a:t>       ■ Publicly available directory </a:t>
            </a:r>
          </a:p>
          <a:p>
            <a:pPr>
              <a:lnSpc>
                <a:spcPct val="150000"/>
              </a:lnSpc>
            </a:pPr>
            <a:r>
              <a:rPr lang="en-US" dirty="0">
                <a:latin typeface="Times New Roman" panose="02020603050405020304" pitchFamily="18" charset="0"/>
                <a:cs typeface="Times New Roman" panose="02020603050405020304" pitchFamily="18" charset="0"/>
              </a:rPr>
              <a:t>       ■ Public-key authority </a:t>
            </a:r>
          </a:p>
          <a:p>
            <a:pPr>
              <a:lnSpc>
                <a:spcPct val="150000"/>
              </a:lnSpc>
            </a:pPr>
            <a:r>
              <a:rPr lang="en-US" dirty="0">
                <a:latin typeface="Times New Roman" panose="02020603050405020304" pitchFamily="18" charset="0"/>
                <a:cs typeface="Times New Roman" panose="02020603050405020304" pitchFamily="18" charset="0"/>
              </a:rPr>
              <a:t>       ■ Public-key certificates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6813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F44EF6-2A97-3492-945B-32D573378973}"/>
              </a:ext>
            </a:extLst>
          </p:cNvPr>
          <p:cNvSpPr txBox="1"/>
          <p:nvPr/>
        </p:nvSpPr>
        <p:spPr>
          <a:xfrm>
            <a:off x="724817" y="1254036"/>
            <a:ext cx="6096000" cy="461665"/>
          </a:xfrm>
          <a:prstGeom prst="rect">
            <a:avLst/>
          </a:prstGeom>
          <a:noFill/>
        </p:spPr>
        <p:txBody>
          <a:bodyPr wrap="square">
            <a:spAutoFit/>
          </a:bodyPr>
          <a:lstStyle/>
          <a:p>
            <a:r>
              <a:rPr lang="en-US" sz="2400" b="1" dirty="0">
                <a:latin typeface="Times New Roman" panose="02020603050405020304" pitchFamily="18" charset="0"/>
                <a:cs typeface="Times New Roman" panose="02020603050405020304" pitchFamily="18" charset="0"/>
              </a:rPr>
              <a:t>Public Announcement of Public Keys </a:t>
            </a:r>
            <a:endParaRPr lang="en-IN" sz="24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9959A16-4D99-BE44-A738-28ED052267AD}"/>
              </a:ext>
            </a:extLst>
          </p:cNvPr>
          <p:cNvSpPr txBox="1"/>
          <p:nvPr/>
        </p:nvSpPr>
        <p:spPr>
          <a:xfrm>
            <a:off x="617106" y="1816581"/>
            <a:ext cx="11176000" cy="3787383"/>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point of public-key encryption is that the public key is public. Thus, if there is some broadly accepted public-key algorithm, such as RSA, any participant can send his or her public key to any other participant or broadcast the key to the community at large (Figure 14.10).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example, because of the growing popularity of PGP (pretty good privacy, discussed in Chapter 19), which makes use of RSA, many PGP users have adopted the practice of appending their public key to messages that they send to public forums, such as USENET newsgroups and Internet mailing lists.</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Although this approach is convenient, it has a major weakness. Anyone can forge such a public announcement.</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That is, some user could pretend to be user A and send a public key to another participant or broadcast such a public key.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5195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2B8FF0-2656-C416-B154-A9DA1F840986}"/>
              </a:ext>
            </a:extLst>
          </p:cNvPr>
          <p:cNvPicPr>
            <a:picLocks noChangeAspect="1"/>
          </p:cNvPicPr>
          <p:nvPr/>
        </p:nvPicPr>
        <p:blipFill>
          <a:blip r:embed="rId2"/>
          <a:stretch>
            <a:fillRect/>
          </a:stretch>
        </p:blipFill>
        <p:spPr>
          <a:xfrm>
            <a:off x="2502312" y="707010"/>
            <a:ext cx="5832210" cy="5646655"/>
          </a:xfrm>
          <a:prstGeom prst="rect">
            <a:avLst/>
          </a:prstGeom>
        </p:spPr>
      </p:pic>
    </p:spTree>
    <p:extLst>
      <p:ext uri="{BB962C8B-B14F-4D97-AF65-F5344CB8AC3E}">
        <p14:creationId xmlns:p14="http://schemas.microsoft.com/office/powerpoint/2010/main" val="4281254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8CD2AE-5C72-34CD-AD55-1B7E5A0BA63D}"/>
              </a:ext>
            </a:extLst>
          </p:cNvPr>
          <p:cNvPicPr>
            <a:picLocks noChangeAspect="1"/>
          </p:cNvPicPr>
          <p:nvPr/>
        </p:nvPicPr>
        <p:blipFill>
          <a:blip r:embed="rId2"/>
          <a:stretch>
            <a:fillRect/>
          </a:stretch>
        </p:blipFill>
        <p:spPr>
          <a:xfrm>
            <a:off x="3151676" y="716436"/>
            <a:ext cx="5214082" cy="5764491"/>
          </a:xfrm>
          <a:prstGeom prst="rect">
            <a:avLst/>
          </a:prstGeom>
        </p:spPr>
      </p:pic>
    </p:spTree>
    <p:extLst>
      <p:ext uri="{BB962C8B-B14F-4D97-AF65-F5344CB8AC3E}">
        <p14:creationId xmlns:p14="http://schemas.microsoft.com/office/powerpoint/2010/main" val="2470940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D965FF-C5FB-66E6-48FB-F8C78146536C}"/>
              </a:ext>
            </a:extLst>
          </p:cNvPr>
          <p:cNvSpPr txBox="1"/>
          <p:nvPr/>
        </p:nvSpPr>
        <p:spPr>
          <a:xfrm>
            <a:off x="829733" y="1338400"/>
            <a:ext cx="6096000"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Publicly Available Directory</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D9B86A62-02F0-9CB0-D853-8DCE76F56078}"/>
              </a:ext>
            </a:extLst>
          </p:cNvPr>
          <p:cNvSpPr txBox="1"/>
          <p:nvPr/>
        </p:nvSpPr>
        <p:spPr>
          <a:xfrm>
            <a:off x="753533" y="1861620"/>
            <a:ext cx="11040534"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 greater degree of security can be achieved by maintaining a publicly available dynamic directory of public keys. Maintenance and distribution of the public directory would have to be the responsibility of some trusted entity or organization (Figure 14.11). Such a scheme would include the following elements:</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7341533-6B71-DE5E-E80F-B3A129B27317}"/>
              </a:ext>
            </a:extLst>
          </p:cNvPr>
          <p:cNvSpPr txBox="1"/>
          <p:nvPr/>
        </p:nvSpPr>
        <p:spPr>
          <a:xfrm>
            <a:off x="829733" y="3078683"/>
            <a:ext cx="10888134" cy="3366563"/>
          </a:xfrm>
          <a:prstGeom prst="rect">
            <a:avLst/>
          </a:prstGeom>
          <a:noFill/>
        </p:spPr>
        <p:txBody>
          <a:bodyPr wrap="square">
            <a:spAutoFit/>
          </a:bodyPr>
          <a:lstStyle/>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authority maintains a directory with a {name, public key} entry for each participant.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Each participant registers a public key with the directory authority. Registration would have to be in person or by some form of secure authenticated communication.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A participant may replace the existing key with a new one at any time, either because of the desire to replace a public key that has already been used for a large amount of data, or because the corresponding private key has been compromised in some way.</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Participants could also access the directory electronically. For this purpose, secure, authenticated communication from the authority to the participant is mandatory.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85521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1CF07C-EACE-CBB0-228D-D673BE5BA696}"/>
              </a:ext>
            </a:extLst>
          </p:cNvPr>
          <p:cNvSpPr txBox="1"/>
          <p:nvPr/>
        </p:nvSpPr>
        <p:spPr>
          <a:xfrm>
            <a:off x="684665" y="1022924"/>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Public-Key Authority </a:t>
            </a:r>
          </a:p>
        </p:txBody>
      </p:sp>
      <p:sp>
        <p:nvSpPr>
          <p:cNvPr id="5" name="TextBox 4">
            <a:extLst>
              <a:ext uri="{FF2B5EF4-FFF2-40B4-BE49-F238E27FC236}">
                <a16:creationId xmlns:a16="http://schemas.microsoft.com/office/drawing/2014/main" id="{D9A66C4F-BFB6-6760-D73D-D5407D81EE7A}"/>
              </a:ext>
            </a:extLst>
          </p:cNvPr>
          <p:cNvSpPr txBox="1"/>
          <p:nvPr/>
        </p:nvSpPr>
        <p:spPr>
          <a:xfrm>
            <a:off x="524933" y="1422400"/>
            <a:ext cx="11260667"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Stronger security for public-key distribution can be achieved by providing tighter control over the distribution of public keys from the directory. each participant reliably knows a public key for the authority, with only the authority knowing the corresponding private key. The following steps occur.</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55B142DA-0FEC-9BCB-B8E4-AB894C516C43}"/>
              </a:ext>
            </a:extLst>
          </p:cNvPr>
          <p:cNvPicPr>
            <a:picLocks noChangeAspect="1"/>
          </p:cNvPicPr>
          <p:nvPr/>
        </p:nvPicPr>
        <p:blipFill>
          <a:blip r:embed="rId2"/>
          <a:stretch>
            <a:fillRect/>
          </a:stretch>
        </p:blipFill>
        <p:spPr>
          <a:xfrm>
            <a:off x="524934" y="2772989"/>
            <a:ext cx="9759709" cy="3586110"/>
          </a:xfrm>
          <a:prstGeom prst="rect">
            <a:avLst/>
          </a:prstGeom>
        </p:spPr>
      </p:pic>
    </p:spTree>
    <p:extLst>
      <p:ext uri="{BB962C8B-B14F-4D97-AF65-F5344CB8AC3E}">
        <p14:creationId xmlns:p14="http://schemas.microsoft.com/office/powerpoint/2010/main" val="26529291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78CECB-3885-8999-3E74-570A4F5F2EFC}"/>
              </a:ext>
            </a:extLst>
          </p:cNvPr>
          <p:cNvPicPr>
            <a:picLocks noChangeAspect="1"/>
          </p:cNvPicPr>
          <p:nvPr/>
        </p:nvPicPr>
        <p:blipFill>
          <a:blip r:embed="rId2"/>
          <a:stretch>
            <a:fillRect/>
          </a:stretch>
        </p:blipFill>
        <p:spPr>
          <a:xfrm>
            <a:off x="551866" y="1566611"/>
            <a:ext cx="10832571" cy="3400425"/>
          </a:xfrm>
          <a:prstGeom prst="rect">
            <a:avLst/>
          </a:prstGeom>
        </p:spPr>
      </p:pic>
    </p:spTree>
    <p:extLst>
      <p:ext uri="{BB962C8B-B14F-4D97-AF65-F5344CB8AC3E}">
        <p14:creationId xmlns:p14="http://schemas.microsoft.com/office/powerpoint/2010/main" val="9895003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F5C61E-1751-E2CA-AD68-8AC1BE53C734}"/>
              </a:ext>
            </a:extLst>
          </p:cNvPr>
          <p:cNvPicPr>
            <a:picLocks noChangeAspect="1"/>
          </p:cNvPicPr>
          <p:nvPr/>
        </p:nvPicPr>
        <p:blipFill>
          <a:blip r:embed="rId2"/>
          <a:stretch>
            <a:fillRect/>
          </a:stretch>
        </p:blipFill>
        <p:spPr>
          <a:xfrm>
            <a:off x="2526383" y="939826"/>
            <a:ext cx="6019751" cy="5310145"/>
          </a:xfrm>
          <a:prstGeom prst="rect">
            <a:avLst/>
          </a:prstGeom>
        </p:spPr>
      </p:pic>
    </p:spTree>
    <p:extLst>
      <p:ext uri="{BB962C8B-B14F-4D97-AF65-F5344CB8AC3E}">
        <p14:creationId xmlns:p14="http://schemas.microsoft.com/office/powerpoint/2010/main" val="42609691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B170F24-6F32-466C-2615-286E856E3B18}"/>
              </a:ext>
            </a:extLst>
          </p:cNvPr>
          <p:cNvSpPr txBox="1"/>
          <p:nvPr/>
        </p:nvSpPr>
        <p:spPr>
          <a:xfrm>
            <a:off x="652719" y="1153180"/>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Public-Key Certificates</a:t>
            </a:r>
          </a:p>
        </p:txBody>
      </p:sp>
      <p:sp>
        <p:nvSpPr>
          <p:cNvPr id="5" name="TextBox 4">
            <a:extLst>
              <a:ext uri="{FF2B5EF4-FFF2-40B4-BE49-F238E27FC236}">
                <a16:creationId xmlns:a16="http://schemas.microsoft.com/office/drawing/2014/main" id="{4F45AFB4-2D70-CEF9-D6DE-050C2A5FCE9C}"/>
              </a:ext>
            </a:extLst>
          </p:cNvPr>
          <p:cNvSpPr txBox="1"/>
          <p:nvPr/>
        </p:nvSpPr>
        <p:spPr>
          <a:xfrm>
            <a:off x="423332" y="1676400"/>
            <a:ext cx="11413067" cy="544405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public-key authority could be somewhat of a bottleneck in the system, for a user must appeal to the authority for a public key for every other user that it wishes to contact.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 alternative approach, first suggested by Kohnfelder [KOHN78], is to use certificates that can be used by participants to exchange keys </a:t>
            </a:r>
            <a:r>
              <a:rPr lang="en-US" b="1" dirty="0">
                <a:latin typeface="Times New Roman" panose="02020603050405020304" pitchFamily="18" charset="0"/>
                <a:cs typeface="Times New Roman" panose="02020603050405020304" pitchFamily="18" charset="0"/>
              </a:rPr>
              <a:t>without contacting a public-key </a:t>
            </a:r>
            <a:r>
              <a:rPr lang="en-US" dirty="0">
                <a:latin typeface="Times New Roman" panose="02020603050405020304" pitchFamily="18" charset="0"/>
                <a:cs typeface="Times New Roman" panose="02020603050405020304" pitchFamily="18" charset="0"/>
              </a:rPr>
              <a:t>authority, in a way that is as reliable as if the keys were obtained directly from a public-key authority.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certificate consists of a </a:t>
            </a:r>
            <a:r>
              <a:rPr lang="en-US" b="1" dirty="0">
                <a:latin typeface="Times New Roman" panose="02020603050405020304" pitchFamily="18" charset="0"/>
                <a:cs typeface="Times New Roman" panose="02020603050405020304" pitchFamily="18" charset="0"/>
              </a:rPr>
              <a:t>public key, an identifier of the key owner, and the whole block signed by a trusted third party.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third party is a certificate authority, such as a government agency or a financial institution, that is trusted by the user community.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user can present his or her public key to the authority in a secure manner and obtain a certificate.</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user can then publish the certificate. Anyone needing this user’s public key can obtain the certificate and verify that it is valid by way of the attached trusted signature. </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22956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4ADAF34-9375-939E-402F-0B014F816EA2}"/>
              </a:ext>
            </a:extLst>
          </p:cNvPr>
          <p:cNvSpPr txBox="1"/>
          <p:nvPr/>
        </p:nvSpPr>
        <p:spPr>
          <a:xfrm>
            <a:off x="660400" y="1109354"/>
            <a:ext cx="10871200" cy="2535566"/>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We can place the following requirements on this scheme: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Any participant can read a certificate to determine the name and public key of the certificate’s owner.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Any participant can verify that the certificate originated from the certificate authority and is not counterfeit.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Only the certificate authority can create and update certificates. </a:t>
            </a:r>
          </a:p>
          <a:p>
            <a:pPr marL="342900" indent="-342900">
              <a:lnSpc>
                <a:spcPct val="150000"/>
              </a:lnSpc>
              <a:buAutoNum type="arabicPeriod"/>
            </a:pPr>
            <a:r>
              <a:rPr lang="en-US" dirty="0"/>
              <a:t>Any participant can verify the time validity of the certificate</a:t>
            </a:r>
          </a:p>
          <a:p>
            <a:pPr>
              <a:lnSpc>
                <a:spcPct val="150000"/>
              </a:lnSpc>
            </a:pPr>
            <a:r>
              <a:rPr lang="en-US" dirty="0">
                <a:latin typeface="Times New Roman" panose="02020603050405020304" pitchFamily="18" charset="0"/>
                <a:cs typeface="Times New Roman" panose="02020603050405020304" pitchFamily="18" charset="0"/>
              </a:rPr>
              <a:t>       </a:t>
            </a:r>
            <a:r>
              <a:rPr lang="en-US" dirty="0"/>
              <a:t>For participant A, the authority provides a certificate of the form</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1259F52D-F441-CD2A-F434-CF195379DD04}"/>
              </a:ext>
            </a:extLst>
          </p:cNvPr>
          <p:cNvPicPr>
            <a:picLocks noChangeAspect="1"/>
          </p:cNvPicPr>
          <p:nvPr/>
        </p:nvPicPr>
        <p:blipFill>
          <a:blip r:embed="rId2"/>
          <a:stretch>
            <a:fillRect/>
          </a:stretch>
        </p:blipFill>
        <p:spPr>
          <a:xfrm>
            <a:off x="3764491" y="3644920"/>
            <a:ext cx="3758268" cy="322796"/>
          </a:xfrm>
          <a:prstGeom prst="rect">
            <a:avLst/>
          </a:prstGeom>
        </p:spPr>
      </p:pic>
      <p:sp>
        <p:nvSpPr>
          <p:cNvPr id="7" name="TextBox 6">
            <a:extLst>
              <a:ext uri="{FF2B5EF4-FFF2-40B4-BE49-F238E27FC236}">
                <a16:creationId xmlns:a16="http://schemas.microsoft.com/office/drawing/2014/main" id="{369FAC19-D4B4-2093-9ADE-874DA24DFE19}"/>
              </a:ext>
            </a:extLst>
          </p:cNvPr>
          <p:cNvSpPr txBox="1"/>
          <p:nvPr/>
        </p:nvSpPr>
        <p:spPr>
          <a:xfrm>
            <a:off x="1016000" y="3877733"/>
            <a:ext cx="10668000"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where PRauth is the private key used by the authority and T is a timestamp. A may then pass this certificate on to any other participant, who reads and verifies the certificate as follows:</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2D0676B3-1BD3-6F7C-497D-6FCD92A70068}"/>
              </a:ext>
            </a:extLst>
          </p:cNvPr>
          <p:cNvPicPr>
            <a:picLocks noChangeAspect="1"/>
          </p:cNvPicPr>
          <p:nvPr/>
        </p:nvPicPr>
        <p:blipFill>
          <a:blip r:embed="rId3"/>
          <a:stretch>
            <a:fillRect/>
          </a:stretch>
        </p:blipFill>
        <p:spPr>
          <a:xfrm>
            <a:off x="2752725" y="5074101"/>
            <a:ext cx="6686550" cy="371475"/>
          </a:xfrm>
          <a:prstGeom prst="rect">
            <a:avLst/>
          </a:prstGeom>
        </p:spPr>
      </p:pic>
    </p:spTree>
    <p:extLst>
      <p:ext uri="{BB962C8B-B14F-4D97-AF65-F5344CB8AC3E}">
        <p14:creationId xmlns:p14="http://schemas.microsoft.com/office/powerpoint/2010/main" val="24230074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248E22-5B83-433F-3ED4-60BB77347D4A}"/>
              </a:ext>
            </a:extLst>
          </p:cNvPr>
          <p:cNvPicPr>
            <a:picLocks noChangeAspect="1"/>
          </p:cNvPicPr>
          <p:nvPr/>
        </p:nvPicPr>
        <p:blipFill>
          <a:blip r:embed="rId2"/>
          <a:stretch>
            <a:fillRect/>
          </a:stretch>
        </p:blipFill>
        <p:spPr>
          <a:xfrm>
            <a:off x="2463550" y="801277"/>
            <a:ext cx="5952720" cy="5590095"/>
          </a:xfrm>
          <a:prstGeom prst="rect">
            <a:avLst/>
          </a:prstGeom>
        </p:spPr>
      </p:pic>
    </p:spTree>
    <p:extLst>
      <p:ext uri="{BB962C8B-B14F-4D97-AF65-F5344CB8AC3E}">
        <p14:creationId xmlns:p14="http://schemas.microsoft.com/office/powerpoint/2010/main" val="37388291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0DD84D-41B7-6468-9835-D9FE3848A6A0}"/>
              </a:ext>
            </a:extLst>
          </p:cNvPr>
          <p:cNvSpPr txBox="1"/>
          <p:nvPr/>
        </p:nvSpPr>
        <p:spPr>
          <a:xfrm>
            <a:off x="511666" y="1268545"/>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X.509 CERTIFICATES </a:t>
            </a:r>
          </a:p>
        </p:txBody>
      </p:sp>
      <p:sp>
        <p:nvSpPr>
          <p:cNvPr id="5" name="TextBox 4">
            <a:extLst>
              <a:ext uri="{FF2B5EF4-FFF2-40B4-BE49-F238E27FC236}">
                <a16:creationId xmlns:a16="http://schemas.microsoft.com/office/drawing/2014/main" id="{90A8AE1A-D2F5-5B66-575A-11FBF0F6094E}"/>
              </a:ext>
            </a:extLst>
          </p:cNvPr>
          <p:cNvSpPr txBox="1"/>
          <p:nvPr/>
        </p:nvSpPr>
        <p:spPr>
          <a:xfrm>
            <a:off x="336746" y="1904364"/>
            <a:ext cx="11192933" cy="5028556"/>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What is X.509?</a:t>
            </a:r>
            <a:endParaRPr lang="en-US"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It’s an international standard for </a:t>
            </a:r>
            <a:r>
              <a:rPr lang="en-US" b="1" dirty="0">
                <a:latin typeface="Times New Roman" panose="02020603050405020304" pitchFamily="18" charset="0"/>
                <a:cs typeface="Times New Roman" panose="02020603050405020304" pitchFamily="18" charset="0"/>
              </a:rPr>
              <a:t>digital certificates</a:t>
            </a:r>
            <a:r>
              <a:rPr lang="en-US" dirty="0">
                <a:latin typeface="Times New Roman" panose="02020603050405020304" pitchFamily="18" charset="0"/>
                <a:cs typeface="Times New Roman" panose="02020603050405020304" pitchFamily="18" charset="0"/>
              </a:rPr>
              <a:t> used in secure communication.</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Part of the </a:t>
            </a:r>
            <a:r>
              <a:rPr lang="en-US" b="1" dirty="0">
                <a:latin typeface="Times New Roman" panose="02020603050405020304" pitchFamily="18" charset="0"/>
                <a:cs typeface="Times New Roman" panose="02020603050405020304" pitchFamily="18" charset="0"/>
              </a:rPr>
              <a:t>X.500 series</a:t>
            </a:r>
            <a:r>
              <a:rPr lang="en-US" dirty="0">
                <a:latin typeface="Times New Roman" panose="02020603050405020304" pitchFamily="18" charset="0"/>
                <a:cs typeface="Times New Roman" panose="02020603050405020304" pitchFamily="18" charset="0"/>
              </a:rPr>
              <a:t>, which defines how directory services (like user info databases) are structured and accessed.</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What Does X.509 Do?</a:t>
            </a:r>
            <a:endParaRPr lang="en-US"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provides a way to </a:t>
            </a:r>
            <a:r>
              <a:rPr lang="en-US" b="1" dirty="0">
                <a:latin typeface="Times New Roman" panose="02020603050405020304" pitchFamily="18" charset="0"/>
                <a:cs typeface="Times New Roman" panose="02020603050405020304" pitchFamily="18" charset="0"/>
              </a:rPr>
              <a:t>authenticate users</a:t>
            </a:r>
            <a:r>
              <a:rPr lang="en-US" dirty="0">
                <a:latin typeface="Times New Roman" panose="02020603050405020304" pitchFamily="18" charset="0"/>
                <a:cs typeface="Times New Roman" panose="02020603050405020304" pitchFamily="18" charset="0"/>
              </a:rPr>
              <a:t> using public-key cryptography.</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directory (server system) can hold </a:t>
            </a:r>
            <a:r>
              <a:rPr lang="en-US" b="1" dirty="0">
                <a:latin typeface="Times New Roman" panose="02020603050405020304" pitchFamily="18" charset="0"/>
                <a:cs typeface="Times New Roman" panose="02020603050405020304" pitchFamily="18" charset="0"/>
              </a:rPr>
              <a:t>public key certificates</a:t>
            </a:r>
            <a:r>
              <a:rPr lang="en-US" dirty="0">
                <a:latin typeface="Times New Roman" panose="02020603050405020304" pitchFamily="18" charset="0"/>
                <a:cs typeface="Times New Roman" panose="02020603050405020304" pitchFamily="18" charset="0"/>
              </a:rPr>
              <a:t>, which verify a user's identity.</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Structure of an X.509 Certificate:</a:t>
            </a:r>
            <a:r>
              <a:rPr lang="en-US" dirty="0">
                <a:latin typeface="Times New Roman" panose="02020603050405020304" pitchFamily="18" charset="0"/>
                <a:cs typeface="Times New Roman" panose="02020603050405020304" pitchFamily="18" charset="0"/>
              </a:rPr>
              <a:t> Each certificate includes:</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Info about the user (like Bob’s name)</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Bob’s </a:t>
            </a:r>
            <a:r>
              <a:rPr lang="en-US" b="1" dirty="0">
                <a:latin typeface="Times New Roman" panose="02020603050405020304" pitchFamily="18" charset="0"/>
                <a:cs typeface="Times New Roman" panose="02020603050405020304" pitchFamily="18" charset="0"/>
              </a:rPr>
              <a:t>public key</a:t>
            </a:r>
            <a:endParaRPr lang="en-US"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digital signature</a:t>
            </a:r>
            <a:r>
              <a:rPr lang="en-US" dirty="0">
                <a:latin typeface="Times New Roman" panose="02020603050405020304" pitchFamily="18" charset="0"/>
                <a:cs typeface="Times New Roman" panose="02020603050405020304" pitchFamily="18" charset="0"/>
              </a:rPr>
              <a:t> created using a hash of this info, signed with the CA’s private key.</a:t>
            </a:r>
          </a:p>
          <a:p>
            <a:pPr>
              <a:lnSpc>
                <a:spcPct val="150000"/>
              </a:lnSpc>
            </a:pPr>
            <a:endParaRPr lang="en-US" dirty="0">
              <a:latin typeface="Times New Roman" panose="02020603050405020304" pitchFamily="18" charset="0"/>
              <a:cs typeface="Times New Roman" panose="02020603050405020304" pitchFamily="18" charset="0"/>
            </a:endParaRPr>
          </a:p>
          <a:p>
            <a:pPr>
              <a:lnSpc>
                <a:spcPct val="15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7511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032E1E2-FC87-FEC2-A6B6-6EEE7B9996A9}"/>
              </a:ext>
            </a:extLst>
          </p:cNvPr>
          <p:cNvSpPr txBox="1"/>
          <p:nvPr/>
        </p:nvSpPr>
        <p:spPr>
          <a:xfrm>
            <a:off x="338316" y="1128423"/>
            <a:ext cx="10989733" cy="5444054"/>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Signature &amp; Hashing:</a:t>
            </a:r>
            <a:endParaRPr lang="en-US" dirty="0">
              <a:latin typeface="Times New Roman" panose="02020603050405020304" pitchFamily="18" charset="0"/>
              <a:cs typeface="Times New Roman" panose="02020603050405020304" pitchFamily="18" charset="0"/>
            </a:endParaRP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CA creates a hash of the certificate details.</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This hash is signed to prove the certificate is legitimate.</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X.509 doesn’t enforce a specific signing algorithm—RSA, DSA, or ECDSA can be used.</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Where is X.509 Used?</a:t>
            </a:r>
            <a:endParaRPr lang="en-US" dirty="0">
              <a:latin typeface="Times New Roman" panose="02020603050405020304" pitchFamily="18" charset="0"/>
              <a:cs typeface="Times New Roman" panose="02020603050405020304" pitchFamily="18" charset="0"/>
            </a:endParaRPr>
          </a:p>
          <a:p>
            <a:pPr>
              <a:lnSpc>
                <a:spcPct val="150000"/>
              </a:lnSpc>
            </a:pPr>
            <a:r>
              <a:rPr lang="en-US" b="1" dirty="0">
                <a:latin typeface="Times New Roman" panose="02020603050405020304" pitchFamily="18" charset="0"/>
                <a:cs typeface="Times New Roman" panose="02020603050405020304" pitchFamily="18" charset="0"/>
              </a:rPr>
              <a:t>SSL/TLS:</a:t>
            </a:r>
            <a:r>
              <a:rPr lang="en-US" dirty="0">
                <a:latin typeface="Times New Roman" panose="02020603050405020304" pitchFamily="18" charset="0"/>
                <a:cs typeface="Times New Roman" panose="02020603050405020304" pitchFamily="18" charset="0"/>
              </a:rPr>
              <a:t> Securing websites </a:t>
            </a:r>
          </a:p>
          <a:p>
            <a:pPr>
              <a:lnSpc>
                <a:spcPct val="150000"/>
              </a:lnSpc>
            </a:pPr>
            <a:r>
              <a:rPr lang="en-US" b="1" dirty="0">
                <a:latin typeface="Times New Roman" panose="02020603050405020304" pitchFamily="18" charset="0"/>
                <a:cs typeface="Times New Roman" panose="02020603050405020304" pitchFamily="18" charset="0"/>
              </a:rPr>
              <a:t>IP Security:</a:t>
            </a:r>
            <a:r>
              <a:rPr lang="en-US" dirty="0">
                <a:latin typeface="Times New Roman" panose="02020603050405020304" pitchFamily="18" charset="0"/>
                <a:cs typeface="Times New Roman" panose="02020603050405020304" pitchFamily="18" charset="0"/>
              </a:rPr>
              <a:t> Securing network traffic </a:t>
            </a:r>
          </a:p>
          <a:p>
            <a:pPr>
              <a:lnSpc>
                <a:spcPct val="150000"/>
              </a:lnSpc>
            </a:pPr>
            <a:r>
              <a:rPr lang="en-US" b="1" dirty="0">
                <a:latin typeface="Times New Roman" panose="02020603050405020304" pitchFamily="18" charset="0"/>
                <a:cs typeface="Times New Roman" panose="02020603050405020304" pitchFamily="18" charset="0"/>
              </a:rPr>
              <a:t>S/MIME:</a:t>
            </a:r>
            <a:r>
              <a:rPr lang="en-US" dirty="0">
                <a:latin typeface="Times New Roman" panose="02020603050405020304" pitchFamily="18" charset="0"/>
                <a:cs typeface="Times New Roman" panose="02020603050405020304" pitchFamily="18" charset="0"/>
              </a:rPr>
              <a:t> Securing email </a:t>
            </a:r>
          </a:p>
          <a:p>
            <a:pPr>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 Bit of History:</a:t>
            </a:r>
            <a:endParaRPr lang="en-US" dirty="0">
              <a:latin typeface="Times New Roman" panose="02020603050405020304" pitchFamily="18" charset="0"/>
              <a:cs typeface="Times New Roman" panose="02020603050405020304" pitchFamily="18" charset="0"/>
            </a:endParaRPr>
          </a:p>
          <a:p>
            <a:pPr>
              <a:lnSpc>
                <a:spcPct val="150000"/>
              </a:lnSpc>
            </a:pPr>
            <a:r>
              <a:rPr lang="en-US" dirty="0">
                <a:latin typeface="Times New Roman" panose="02020603050405020304" pitchFamily="18" charset="0"/>
                <a:cs typeface="Times New Roman" panose="02020603050405020304" pitchFamily="18" charset="0"/>
              </a:rPr>
              <a:t>First released in </a:t>
            </a:r>
            <a:r>
              <a:rPr lang="en-US" b="1" dirty="0">
                <a:latin typeface="Times New Roman" panose="02020603050405020304" pitchFamily="18" charset="0"/>
                <a:cs typeface="Times New Roman" panose="02020603050405020304" pitchFamily="18" charset="0"/>
              </a:rPr>
              <a:t>1988</a:t>
            </a:r>
            <a:endParaRPr lang="en-US" dirty="0">
              <a:latin typeface="Times New Roman" panose="02020603050405020304" pitchFamily="18" charset="0"/>
              <a:cs typeface="Times New Roman" panose="02020603050405020304" pitchFamily="18" charset="0"/>
            </a:endParaRPr>
          </a:p>
          <a:p>
            <a:pPr>
              <a:lnSpc>
                <a:spcPct val="150000"/>
              </a:lnSpc>
            </a:pPr>
            <a:r>
              <a:rPr lang="en-US" dirty="0">
                <a:latin typeface="Times New Roman" panose="02020603050405020304" pitchFamily="18" charset="0"/>
                <a:cs typeface="Times New Roman" panose="02020603050405020304" pitchFamily="18" charset="0"/>
              </a:rPr>
              <a:t>Revised in </a:t>
            </a:r>
            <a:r>
              <a:rPr lang="en-US" b="1" dirty="0">
                <a:latin typeface="Times New Roman" panose="02020603050405020304" pitchFamily="18" charset="0"/>
                <a:cs typeface="Times New Roman" panose="02020603050405020304" pitchFamily="18" charset="0"/>
              </a:rPr>
              <a:t>1993</a:t>
            </a:r>
            <a:r>
              <a:rPr lang="en-US" dirty="0">
                <a:latin typeface="Times New Roman" panose="02020603050405020304" pitchFamily="18" charset="0"/>
                <a:cs typeface="Times New Roman" panose="02020603050405020304" pitchFamily="18" charset="0"/>
              </a:rPr>
              <a:t> to improve security</a:t>
            </a:r>
          </a:p>
          <a:p>
            <a:pPr>
              <a:lnSpc>
                <a:spcPct val="150000"/>
              </a:lnSpc>
            </a:pPr>
            <a:r>
              <a:rPr lang="en-US" dirty="0">
                <a:latin typeface="Times New Roman" panose="02020603050405020304" pitchFamily="18" charset="0"/>
                <a:cs typeface="Times New Roman" panose="02020603050405020304" pitchFamily="18" charset="0"/>
              </a:rPr>
              <a:t>Latest version is </a:t>
            </a:r>
            <a:r>
              <a:rPr lang="en-US" b="1" dirty="0">
                <a:latin typeface="Times New Roman" panose="02020603050405020304" pitchFamily="18" charset="0"/>
                <a:cs typeface="Times New Roman" panose="02020603050405020304" pitchFamily="18" charset="0"/>
              </a:rPr>
              <a:t>v7</a:t>
            </a:r>
            <a:r>
              <a:rPr lang="en-US" dirty="0">
                <a:latin typeface="Times New Roman" panose="02020603050405020304" pitchFamily="18" charset="0"/>
                <a:cs typeface="Times New Roman" panose="02020603050405020304" pitchFamily="18" charset="0"/>
              </a:rPr>
              <a:t>, released in </a:t>
            </a:r>
            <a:r>
              <a:rPr lang="en-US" b="1" dirty="0">
                <a:latin typeface="Times New Roman" panose="02020603050405020304" pitchFamily="18" charset="0"/>
                <a:cs typeface="Times New Roman" panose="02020603050405020304" pitchFamily="18" charset="0"/>
              </a:rPr>
              <a:t>2012</a:t>
            </a:r>
            <a:endParaRPr lang="en-US" dirty="0">
              <a:latin typeface="Times New Roman" panose="02020603050405020304" pitchFamily="18" charset="0"/>
              <a:cs typeface="Times New Roman" panose="02020603050405020304" pitchFamily="18" charset="0"/>
            </a:endParaRPr>
          </a:p>
          <a:p>
            <a:pPr>
              <a:lnSpc>
                <a:spcPct val="15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9852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775256-2AE6-17EF-9FA5-EA6EF9F563FE}"/>
              </a:ext>
            </a:extLst>
          </p:cNvPr>
          <p:cNvPicPr>
            <a:picLocks noChangeAspect="1"/>
          </p:cNvPicPr>
          <p:nvPr/>
        </p:nvPicPr>
        <p:blipFill>
          <a:blip r:embed="rId2"/>
          <a:stretch>
            <a:fillRect/>
          </a:stretch>
        </p:blipFill>
        <p:spPr>
          <a:xfrm>
            <a:off x="1602556" y="1199365"/>
            <a:ext cx="8632160" cy="5242110"/>
          </a:xfrm>
          <a:prstGeom prst="rect">
            <a:avLst/>
          </a:prstGeom>
        </p:spPr>
      </p:pic>
    </p:spTree>
    <p:extLst>
      <p:ext uri="{BB962C8B-B14F-4D97-AF65-F5344CB8AC3E}">
        <p14:creationId xmlns:p14="http://schemas.microsoft.com/office/powerpoint/2010/main" val="2123297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E4D58F7-51ED-6A0A-E32E-EB46CB2D8E6F}"/>
              </a:ext>
            </a:extLst>
          </p:cNvPr>
          <p:cNvSpPr txBox="1"/>
          <p:nvPr/>
        </p:nvSpPr>
        <p:spPr>
          <a:xfrm>
            <a:off x="397933" y="1191619"/>
            <a:ext cx="11396134" cy="502855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Figure 11.3 illustrates a variety of ways in which a hash code can be used to provide message authentication, as follows. </a:t>
            </a:r>
          </a:p>
          <a:p>
            <a:pPr algn="just">
              <a:lnSpc>
                <a:spcPct val="150000"/>
              </a:lnSpc>
            </a:pPr>
            <a:r>
              <a:rPr lang="en-US" b="1" dirty="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The message plus concatenated hash code is encrypted using symmetric encryption. Because only A and B share the             secret key, the message must have come from A and has not been altered. The hash code provides the structure or redundancy required to achieve authentication. Because encryption is applied to the entire message plus hash code, confidentiality is also provided. </a:t>
            </a:r>
          </a:p>
          <a:p>
            <a:pPr algn="just">
              <a:lnSpc>
                <a:spcPct val="150000"/>
              </a:lnSpc>
            </a:pPr>
            <a:r>
              <a:rPr lang="en-US" b="1"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 Only the hash code is encrypted, using symmetric encryption. This reduces the processing burden for those applications that do not require confidentiality.</a:t>
            </a:r>
          </a:p>
          <a:p>
            <a:pPr algn="just">
              <a:lnSpc>
                <a:spcPct val="150000"/>
              </a:lnSpc>
            </a:pPr>
            <a:r>
              <a:rPr lang="en-US" b="1" dirty="0">
                <a:latin typeface="Times New Roman" panose="02020603050405020304" pitchFamily="18" charset="0"/>
                <a:cs typeface="Times New Roman" panose="02020603050405020304" pitchFamily="18" charset="0"/>
              </a:rPr>
              <a:t>c. </a:t>
            </a:r>
            <a:r>
              <a:rPr lang="en-US" dirty="0">
                <a:latin typeface="Times New Roman" panose="02020603050405020304" pitchFamily="18" charset="0"/>
                <a:cs typeface="Times New Roman" panose="02020603050405020304" pitchFamily="18" charset="0"/>
              </a:rPr>
              <a:t>It is possible to use a hash function but no encryption for message authentication. The technique assumes that the two communicating parties share a common secret value S. A computes the hash value over the concatenation of M and S and appends the resulting hash value to M. Because B possesses S, it can recompute the hash value to verify. Because the secret value itself is not sent, an opponent cannot modify an intercepted message and cannot generate a false message. </a:t>
            </a:r>
          </a:p>
          <a:p>
            <a:pPr algn="just">
              <a:lnSpc>
                <a:spcPct val="150000"/>
              </a:lnSpc>
            </a:pPr>
            <a:r>
              <a:rPr lang="en-US" b="1" dirty="0">
                <a:latin typeface="Times New Roman" panose="02020603050405020304" pitchFamily="18" charset="0"/>
                <a:cs typeface="Times New Roman" panose="02020603050405020304" pitchFamily="18" charset="0"/>
              </a:rPr>
              <a:t>d. </a:t>
            </a:r>
            <a:r>
              <a:rPr lang="en-US" dirty="0">
                <a:latin typeface="Times New Roman" panose="02020603050405020304" pitchFamily="18" charset="0"/>
                <a:cs typeface="Times New Roman" panose="02020603050405020304" pitchFamily="18" charset="0"/>
              </a:rPr>
              <a:t>Confidentiality can be added to the approach of method (c) by encrypting the entire message plus the hash code.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47863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154667-6882-7CBE-38C9-64977C06260C}"/>
              </a:ext>
            </a:extLst>
          </p:cNvPr>
          <p:cNvSpPr txBox="1"/>
          <p:nvPr/>
        </p:nvSpPr>
        <p:spPr>
          <a:xfrm>
            <a:off x="677333" y="1266930"/>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Certificates </a:t>
            </a:r>
          </a:p>
        </p:txBody>
      </p:sp>
      <p:sp>
        <p:nvSpPr>
          <p:cNvPr id="5" name="TextBox 4">
            <a:extLst>
              <a:ext uri="{FF2B5EF4-FFF2-40B4-BE49-F238E27FC236}">
                <a16:creationId xmlns:a16="http://schemas.microsoft.com/office/drawing/2014/main" id="{0B956FB0-81F8-A2A5-A505-2AAA2D40B602}"/>
              </a:ext>
            </a:extLst>
          </p:cNvPr>
          <p:cNvSpPr txBox="1"/>
          <p:nvPr/>
        </p:nvSpPr>
        <p:spPr>
          <a:xfrm>
            <a:off x="677333" y="1790150"/>
            <a:ext cx="11243734" cy="212006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heart of the X.509 scheme is the public-key certificate associated with each user.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These user certificates are assumed to be created by some trusted certification authority (CA) and placed in the directory by the CA or by the user.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directory server itself is not responsible for the creation of public keys or for the certification function; it merely provides an easily accessible location for users to obtain certificates.</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BA3180BA-DF26-9C1A-E152-5CD443BD6E5E}"/>
              </a:ext>
            </a:extLst>
          </p:cNvPr>
          <p:cNvSpPr txBox="1"/>
          <p:nvPr/>
        </p:nvSpPr>
        <p:spPr>
          <a:xfrm>
            <a:off x="677333" y="3889715"/>
            <a:ext cx="11243734" cy="212006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Figure 14.15a shows the general format of a certificate, which includes the following elements.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Version: </a:t>
            </a:r>
            <a:r>
              <a:rPr lang="en-US" dirty="0">
                <a:latin typeface="Times New Roman" panose="02020603050405020304" pitchFamily="18" charset="0"/>
                <a:cs typeface="Times New Roman" panose="02020603050405020304" pitchFamily="18" charset="0"/>
              </a:rPr>
              <a:t>Differentiates among successive versions of the certificate format</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Serial number: </a:t>
            </a:r>
            <a:r>
              <a:rPr lang="en-US" dirty="0">
                <a:latin typeface="Times New Roman" panose="02020603050405020304" pitchFamily="18" charset="0"/>
                <a:cs typeface="Times New Roman" panose="02020603050405020304" pitchFamily="18" charset="0"/>
              </a:rPr>
              <a:t>An integer value unique within the issuing CA that is unambiguously associated with this certificate.</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Signature algorithm identifier: </a:t>
            </a:r>
            <a:r>
              <a:rPr lang="en-US" dirty="0">
                <a:latin typeface="Times New Roman" panose="02020603050405020304" pitchFamily="18" charset="0"/>
                <a:cs typeface="Times New Roman" panose="02020603050405020304" pitchFamily="18" charset="0"/>
              </a:rPr>
              <a:t>The algorithm used to sign the certificate together with any associated parameters.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Issuer name: </a:t>
            </a:r>
            <a:r>
              <a:rPr lang="en-US" dirty="0">
                <a:latin typeface="Times New Roman" panose="02020603050405020304" pitchFamily="18" charset="0"/>
                <a:cs typeface="Times New Roman" panose="02020603050405020304" pitchFamily="18" charset="0"/>
              </a:rPr>
              <a:t>X.500 name of the CA that created and signed this certificate.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86322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16F2DF6-0C13-211A-3687-723FC7106A8D}"/>
              </a:ext>
            </a:extLst>
          </p:cNvPr>
          <p:cNvPicPr>
            <a:picLocks noChangeAspect="1"/>
          </p:cNvPicPr>
          <p:nvPr/>
        </p:nvPicPr>
        <p:blipFill>
          <a:blip r:embed="rId2"/>
          <a:srcRect t="2746" r="974"/>
          <a:stretch>
            <a:fillRect/>
          </a:stretch>
        </p:blipFill>
        <p:spPr>
          <a:xfrm>
            <a:off x="1753385" y="1005535"/>
            <a:ext cx="6657593" cy="5442050"/>
          </a:xfrm>
          <a:prstGeom prst="rect">
            <a:avLst/>
          </a:prstGeom>
        </p:spPr>
      </p:pic>
    </p:spTree>
    <p:extLst>
      <p:ext uri="{BB962C8B-B14F-4D97-AF65-F5344CB8AC3E}">
        <p14:creationId xmlns:p14="http://schemas.microsoft.com/office/powerpoint/2010/main" val="39849940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B61120-DE80-F0ED-F45F-C1618D055275}"/>
              </a:ext>
            </a:extLst>
          </p:cNvPr>
          <p:cNvSpPr txBox="1"/>
          <p:nvPr/>
        </p:nvSpPr>
        <p:spPr>
          <a:xfrm>
            <a:off x="336920" y="1224263"/>
            <a:ext cx="11751734" cy="502855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Period of validity</a:t>
            </a:r>
            <a:r>
              <a:rPr lang="en-US" dirty="0">
                <a:latin typeface="Times New Roman" panose="02020603050405020304" pitchFamily="18" charset="0"/>
                <a:cs typeface="Times New Roman" panose="02020603050405020304" pitchFamily="18" charset="0"/>
              </a:rPr>
              <a:t>: Consists of two dates: the first and last on which the certificate is valid.</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Subject name</a:t>
            </a:r>
            <a:r>
              <a:rPr lang="en-US" dirty="0">
                <a:latin typeface="Times New Roman" panose="02020603050405020304" pitchFamily="18" charset="0"/>
                <a:cs typeface="Times New Roman" panose="02020603050405020304" pitchFamily="18" charset="0"/>
              </a:rPr>
              <a:t>: The name of the user to whom this certificate refers. </a:t>
            </a:r>
          </a:p>
          <a:p>
            <a:pPr algn="just">
              <a:lnSpc>
                <a:spcPct val="150000"/>
              </a:lnSpc>
            </a:pPr>
            <a:r>
              <a:rPr lang="en-US" b="1" dirty="0">
                <a:latin typeface="Times New Roman" panose="02020603050405020304" pitchFamily="18" charset="0"/>
                <a:cs typeface="Times New Roman" panose="02020603050405020304" pitchFamily="18" charset="0"/>
              </a:rPr>
              <a:t>■ Subject’s public-key information: </a:t>
            </a:r>
            <a:r>
              <a:rPr lang="en-US" dirty="0">
                <a:latin typeface="Times New Roman" panose="02020603050405020304" pitchFamily="18" charset="0"/>
                <a:cs typeface="Times New Roman" panose="02020603050405020304" pitchFamily="18" charset="0"/>
              </a:rPr>
              <a:t>The public key of the subject, plus an identifier of the algorithm for which this key is to be used, together with any associated parameters.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Issuer unique identifier: </a:t>
            </a:r>
            <a:r>
              <a:rPr lang="en-US" dirty="0">
                <a:latin typeface="Times New Roman" panose="02020603050405020304" pitchFamily="18" charset="0"/>
                <a:cs typeface="Times New Roman" panose="02020603050405020304" pitchFamily="18" charset="0"/>
              </a:rPr>
              <a:t>An optional-bit string field used to identify uniquely the issuing CA in the event the X.500 name has been reused for different entities.</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Subject unique identifier</a:t>
            </a:r>
            <a:r>
              <a:rPr lang="en-US" dirty="0">
                <a:latin typeface="Times New Roman" panose="02020603050405020304" pitchFamily="18" charset="0"/>
                <a:cs typeface="Times New Roman" panose="02020603050405020304" pitchFamily="18" charset="0"/>
              </a:rPr>
              <a:t>: An optional-bit string field used to identify uniquely the subject in the event the X.500 name has been reused for different entities.</a:t>
            </a:r>
          </a:p>
          <a:p>
            <a:pPr algn="just">
              <a:lnSpc>
                <a:spcPct val="150000"/>
              </a:lnSpc>
            </a:pPr>
            <a:r>
              <a:rPr lang="en-US"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 Extensions</a:t>
            </a:r>
            <a:r>
              <a:rPr lang="en-US" dirty="0">
                <a:latin typeface="Times New Roman" panose="02020603050405020304" pitchFamily="18" charset="0"/>
                <a:cs typeface="Times New Roman" panose="02020603050405020304" pitchFamily="18" charset="0"/>
              </a:rPr>
              <a:t>: A set of one or more extension fields. Extensions were added in version 3 and are discussed later in this section.</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Signature: </a:t>
            </a:r>
            <a:r>
              <a:rPr lang="en-US" dirty="0">
                <a:latin typeface="Times New Roman" panose="02020603050405020304" pitchFamily="18" charset="0"/>
                <a:cs typeface="Times New Roman" panose="02020603050405020304" pitchFamily="18" charset="0"/>
              </a:rPr>
              <a:t>Covers all of the other fields of the certificate. One component of this field is the digital signature applied to the other fields of the certificate. This field includes the signature algorithm identifier.</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80675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DA15504-5751-50C8-21B5-191B16C50029}"/>
              </a:ext>
            </a:extLst>
          </p:cNvPr>
          <p:cNvSpPr txBox="1"/>
          <p:nvPr/>
        </p:nvSpPr>
        <p:spPr>
          <a:xfrm>
            <a:off x="508000" y="1016000"/>
            <a:ext cx="10329333" cy="4428392"/>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REVOCATION OF CERTIFICATES </a:t>
            </a:r>
          </a:p>
          <a:p>
            <a:pPr algn="just">
              <a:lnSpc>
                <a:spcPct val="150000"/>
              </a:lnSpc>
            </a:pPr>
            <a:r>
              <a:rPr lang="en-US" dirty="0">
                <a:latin typeface="Times New Roman" panose="02020603050405020304" pitchFamily="18" charset="0"/>
                <a:cs typeface="Times New Roman" panose="02020603050405020304" pitchFamily="18" charset="0"/>
              </a:rPr>
              <a:t>Recall from Figure 14.15 that each certificate includes a period of validity, much like a credit card. Typically, a new certificate is issued just before the expiration of the old one. In addition, it may be desirable on occasion to revoke a certificate before it expires, for one of the following reasons.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user’s private key is assumed to be compromised.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user is no longer certified by this CA. Reasons for this include that the subject’s name has changed, the certificate is superseded, or the certificate was not issued in conformance with the CA’s policies.</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The CA’s certificate is assumed to be compromised. Each CA must maintain a list consisting of all revoked but not expired certificates issued by that CA, including both those issued to users and to other CAs. These lists should also be posted on the directory.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72224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67E5F6-44FF-1C02-859F-A76672EE0221}"/>
              </a:ext>
            </a:extLst>
          </p:cNvPr>
          <p:cNvSpPr txBox="1"/>
          <p:nvPr/>
        </p:nvSpPr>
        <p:spPr>
          <a:xfrm>
            <a:off x="334651" y="1330220"/>
            <a:ext cx="11142133" cy="419755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This area includes: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Authority key identifier: </a:t>
            </a:r>
            <a:r>
              <a:rPr lang="en-US" dirty="0">
                <a:latin typeface="Times New Roman" panose="02020603050405020304" pitchFamily="18" charset="0"/>
                <a:cs typeface="Times New Roman" panose="02020603050405020304" pitchFamily="18" charset="0"/>
              </a:rPr>
              <a:t>Identifies the public key to be used to verify the signature on this certificate or CRL.</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Subject key identifier</a:t>
            </a:r>
            <a:r>
              <a:rPr lang="en-US" dirty="0">
                <a:latin typeface="Times New Roman" panose="02020603050405020304" pitchFamily="18" charset="0"/>
                <a:cs typeface="Times New Roman" panose="02020603050405020304" pitchFamily="18" charset="0"/>
              </a:rPr>
              <a:t>: Identifies the public key being certified. Useful for subject key pair updating.</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Key usage: </a:t>
            </a:r>
            <a:r>
              <a:rPr lang="en-US" dirty="0">
                <a:latin typeface="Times New Roman" panose="02020603050405020304" pitchFamily="18" charset="0"/>
                <a:cs typeface="Times New Roman" panose="02020603050405020304" pitchFamily="18" charset="0"/>
              </a:rPr>
              <a:t>Indicates a restriction imposed as to the purposes for which, and the policies under which, the certified public key may be used.</a:t>
            </a:r>
          </a:p>
          <a:p>
            <a:pPr algn="just">
              <a:lnSpc>
                <a:spcPct val="150000"/>
              </a:lnSpc>
            </a:pPr>
            <a:r>
              <a:rPr lang="en-US" b="1" dirty="0">
                <a:latin typeface="Times New Roman" panose="02020603050405020304" pitchFamily="18" charset="0"/>
                <a:cs typeface="Times New Roman" panose="02020603050405020304" pitchFamily="18" charset="0"/>
              </a:rPr>
              <a:t>■ Private-key usage period</a:t>
            </a:r>
            <a:r>
              <a:rPr lang="en-US" dirty="0">
                <a:latin typeface="Times New Roman" panose="02020603050405020304" pitchFamily="18" charset="0"/>
                <a:cs typeface="Times New Roman" panose="02020603050405020304" pitchFamily="18" charset="0"/>
              </a:rPr>
              <a:t>: Indicates the period of use of the private key corresponding to the public key.</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Certificate policies: </a:t>
            </a:r>
            <a:r>
              <a:rPr lang="en-US" dirty="0">
                <a:latin typeface="Times New Roman" panose="02020603050405020304" pitchFamily="18" charset="0"/>
                <a:cs typeface="Times New Roman" panose="02020603050405020304" pitchFamily="18" charset="0"/>
              </a:rPr>
              <a:t>Certificates may be used in environments where multiple policies apply.</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Policy mappings: </a:t>
            </a:r>
            <a:r>
              <a:rPr lang="en-US" dirty="0">
                <a:latin typeface="Times New Roman" panose="02020603050405020304" pitchFamily="18" charset="0"/>
                <a:cs typeface="Times New Roman" panose="02020603050405020304" pitchFamily="18" charset="0"/>
              </a:rPr>
              <a:t>Used only in certificates for CAs issued by other CAs. Policy mappings allow an issuing CA to indicate that one or more of that issuer’s policies can be considered equivalent to another policy used in the subject CA’s domain.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03103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01EA4E-9253-5B62-1A99-7946E9D60A6B}"/>
              </a:ext>
            </a:extLst>
          </p:cNvPr>
          <p:cNvSpPr txBox="1"/>
          <p:nvPr/>
        </p:nvSpPr>
        <p:spPr>
          <a:xfrm>
            <a:off x="443933" y="1750884"/>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PUBLIC-KEY INFRASTRUCTURE </a:t>
            </a:r>
          </a:p>
        </p:txBody>
      </p:sp>
      <p:sp>
        <p:nvSpPr>
          <p:cNvPr id="5" name="TextBox 4">
            <a:extLst>
              <a:ext uri="{FF2B5EF4-FFF2-40B4-BE49-F238E27FC236}">
                <a16:creationId xmlns:a16="http://schemas.microsoft.com/office/drawing/2014/main" id="{506E85D0-2FA5-D579-3A88-22B2D62F0BEC}"/>
              </a:ext>
            </a:extLst>
          </p:cNvPr>
          <p:cNvSpPr txBox="1"/>
          <p:nvPr/>
        </p:nvSpPr>
        <p:spPr>
          <a:xfrm>
            <a:off x="443933" y="2570549"/>
            <a:ext cx="11514666"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RFC 4949 (Internet Security Glossary) defines public-key infrastructure (PKI) as the set of hardware, software, people, policies, and procedures needed to create, manage, store, distribute, and revoke digital certificates based on asymmetric cryptography.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principal objective for developing a PKI is to enable secure, convenient, and efficient acquisition of public keys.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Internet Engineering Task Force (IETF) Public Key Infrastructure X.509 (PKIX) working group has been the driving force behind setting up a formal (and generic) model based on X.509 that is suitable for deploying a certificate-based architecture on the Internet. This section describes the PKIX model.</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70294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7AE869-4225-D642-B3C6-F185CDAF1F60}"/>
              </a:ext>
            </a:extLst>
          </p:cNvPr>
          <p:cNvSpPr txBox="1"/>
          <p:nvPr/>
        </p:nvSpPr>
        <p:spPr>
          <a:xfrm>
            <a:off x="282107" y="1294441"/>
            <a:ext cx="11125200" cy="502855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Figure 14.17 shows the interrelationship among the key elements of the PKIX model. These elements are</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End entity: </a:t>
            </a:r>
            <a:r>
              <a:rPr lang="en-US" dirty="0">
                <a:latin typeface="Times New Roman" panose="02020603050405020304" pitchFamily="18" charset="0"/>
                <a:cs typeface="Times New Roman" panose="02020603050405020304" pitchFamily="18" charset="0"/>
              </a:rPr>
              <a:t>A generic term used to denote end users, devices (e.g., servers, routers), or any other entity that can be identified in the subject field of a public-key certificate.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Certification authority (CA): </a:t>
            </a:r>
            <a:r>
              <a:rPr lang="en-US" dirty="0">
                <a:latin typeface="Times New Roman" panose="02020603050405020304" pitchFamily="18" charset="0"/>
                <a:cs typeface="Times New Roman" panose="02020603050405020304" pitchFamily="18" charset="0"/>
              </a:rPr>
              <a:t>The issuer of certificates and (usually) certificate revocation lists (CRLs). It may also support a variety of administrative functions, although these are often delegated to one or more Registration Authorities.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Registration authority (RA): </a:t>
            </a:r>
            <a:r>
              <a:rPr lang="en-US" dirty="0">
                <a:latin typeface="Times New Roman" panose="02020603050405020304" pitchFamily="18" charset="0"/>
                <a:cs typeface="Times New Roman" panose="02020603050405020304" pitchFamily="18" charset="0"/>
              </a:rPr>
              <a:t>An optional component that can assume a number of administrative functions from the CA. The RA is often associated with the end entity registration process but can assist in a number of other areas as well.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CRL issuer: </a:t>
            </a:r>
            <a:r>
              <a:rPr lang="en-US" dirty="0">
                <a:latin typeface="Times New Roman" panose="02020603050405020304" pitchFamily="18" charset="0"/>
                <a:cs typeface="Times New Roman" panose="02020603050405020304" pitchFamily="18" charset="0"/>
              </a:rPr>
              <a:t>An optional component that a CA can delegate to publish CRLs.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Repository: </a:t>
            </a:r>
            <a:r>
              <a:rPr lang="en-US" dirty="0">
                <a:latin typeface="Times New Roman" panose="02020603050405020304" pitchFamily="18" charset="0"/>
                <a:cs typeface="Times New Roman" panose="02020603050405020304" pitchFamily="18" charset="0"/>
              </a:rPr>
              <a:t>A generic term used to denote any method for storing certificates and CRLs so that they can be retrieved by end entities.</a:t>
            </a:r>
            <a:endParaRPr lang="en-I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92776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81A7FA-7ECE-DF6F-E25A-803631C7E755}"/>
              </a:ext>
            </a:extLst>
          </p:cNvPr>
          <p:cNvPicPr>
            <a:picLocks noChangeAspect="1"/>
          </p:cNvPicPr>
          <p:nvPr/>
        </p:nvPicPr>
        <p:blipFill>
          <a:blip r:embed="rId2"/>
          <a:stretch>
            <a:fillRect/>
          </a:stretch>
        </p:blipFill>
        <p:spPr>
          <a:xfrm>
            <a:off x="2588374" y="754145"/>
            <a:ext cx="6068051" cy="5679649"/>
          </a:xfrm>
          <a:prstGeom prst="rect">
            <a:avLst/>
          </a:prstGeom>
        </p:spPr>
      </p:pic>
    </p:spTree>
    <p:extLst>
      <p:ext uri="{BB962C8B-B14F-4D97-AF65-F5344CB8AC3E}">
        <p14:creationId xmlns:p14="http://schemas.microsoft.com/office/powerpoint/2010/main" val="14269102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22B3A4-6700-BD30-0B92-5D8D6C21AA1B}"/>
              </a:ext>
            </a:extLst>
          </p:cNvPr>
          <p:cNvSpPr txBox="1"/>
          <p:nvPr/>
        </p:nvSpPr>
        <p:spPr>
          <a:xfrm>
            <a:off x="479719" y="1259876"/>
            <a:ext cx="10414000" cy="5259388"/>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PKIX Management Functions </a:t>
            </a:r>
          </a:p>
          <a:p>
            <a:pPr algn="just">
              <a:lnSpc>
                <a:spcPct val="150000"/>
              </a:lnSpc>
            </a:pPr>
            <a:r>
              <a:rPr lang="en-US" dirty="0">
                <a:latin typeface="Times New Roman" panose="02020603050405020304" pitchFamily="18" charset="0"/>
                <a:cs typeface="Times New Roman" panose="02020603050405020304" pitchFamily="18" charset="0"/>
              </a:rPr>
              <a:t>PKIX identifies a number of management functions that potentially need to be supported by management protocols. These are indicated in Figure 14.17 and include the following:</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Registration: </a:t>
            </a:r>
            <a:r>
              <a:rPr lang="en-US" dirty="0">
                <a:latin typeface="Times New Roman" panose="02020603050405020304" pitchFamily="18" charset="0"/>
                <a:cs typeface="Times New Roman" panose="02020603050405020304" pitchFamily="18" charset="0"/>
              </a:rPr>
              <a:t>This is the process whereby a user first makes itself known to a CA (directly or through an RA), prior to that CA issuing a certificate or certificates for that user. Registration begins the process of enrolling in a PKI.</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Initialization: </a:t>
            </a:r>
            <a:r>
              <a:rPr lang="en-US" dirty="0">
                <a:latin typeface="Times New Roman" panose="02020603050405020304" pitchFamily="18" charset="0"/>
                <a:cs typeface="Times New Roman" panose="02020603050405020304" pitchFamily="18" charset="0"/>
              </a:rPr>
              <a:t>Before a client system can operate securely, it is necessary to install key materials that have the appropriate relationship with keys stored elsewhere in the infrastructure.</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Certification: </a:t>
            </a:r>
            <a:r>
              <a:rPr lang="en-US" dirty="0">
                <a:latin typeface="Times New Roman" panose="02020603050405020304" pitchFamily="18" charset="0"/>
                <a:cs typeface="Times New Roman" panose="02020603050405020304" pitchFamily="18" charset="0"/>
              </a:rPr>
              <a:t>This is the process in which a CA issues a certificate for a user’s public key, returns that certificate to the user’s client system, and/or posts that certificate in a repository</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Key pair recovery: </a:t>
            </a:r>
            <a:r>
              <a:rPr lang="en-US" dirty="0">
                <a:latin typeface="Times New Roman" panose="02020603050405020304" pitchFamily="18" charset="0"/>
                <a:cs typeface="Times New Roman" panose="02020603050405020304" pitchFamily="18" charset="0"/>
              </a:rPr>
              <a:t>Key pairs can be used to support digital signature creation and verification, encryption and decryption, or both.</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61599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177F08-1E9A-CF1C-F4D0-D9E997D4A3B7}"/>
              </a:ext>
            </a:extLst>
          </p:cNvPr>
          <p:cNvSpPr txBox="1"/>
          <p:nvPr/>
        </p:nvSpPr>
        <p:spPr>
          <a:xfrm>
            <a:off x="334478" y="1422052"/>
            <a:ext cx="11023600" cy="253556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Key pair update: </a:t>
            </a:r>
            <a:r>
              <a:rPr lang="en-US" dirty="0">
                <a:latin typeface="Times New Roman" panose="02020603050405020304" pitchFamily="18" charset="0"/>
                <a:cs typeface="Times New Roman" panose="02020603050405020304" pitchFamily="18" charset="0"/>
              </a:rPr>
              <a:t>All key pairs need to be updated regularly (i.e., replaced with a new key pair) and new certificates issued. Update is required when the certificate lifetime expires and as a result of certificate revocation.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Revocation request: </a:t>
            </a:r>
            <a:r>
              <a:rPr lang="en-US" dirty="0">
                <a:latin typeface="Times New Roman" panose="02020603050405020304" pitchFamily="18" charset="0"/>
                <a:cs typeface="Times New Roman" panose="02020603050405020304" pitchFamily="18" charset="0"/>
              </a:rPr>
              <a:t>An authorized person advises a CA of an abnormal situation requiring certificate revocation. Reasons for revocation include private key compromise, change in affiliation, and name change.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Cross certification: </a:t>
            </a:r>
            <a:r>
              <a:rPr lang="en-US" dirty="0">
                <a:latin typeface="Times New Roman" panose="02020603050405020304" pitchFamily="18" charset="0"/>
                <a:cs typeface="Times New Roman" panose="02020603050405020304" pitchFamily="18" charset="0"/>
              </a:rPr>
              <a:t>Two CAs exchange information used in establishing a cross-certificate. A cross-certificate is a certificate issued by one CA to another CA that contains a CA signature key used for issuing certificates.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4002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367650-EB5C-A34E-170D-33C648E7A868}"/>
              </a:ext>
            </a:extLst>
          </p:cNvPr>
          <p:cNvPicPr>
            <a:picLocks noChangeAspect="1"/>
          </p:cNvPicPr>
          <p:nvPr/>
        </p:nvPicPr>
        <p:blipFill>
          <a:blip r:embed="rId2"/>
          <a:stretch>
            <a:fillRect/>
          </a:stretch>
        </p:blipFill>
        <p:spPr>
          <a:xfrm>
            <a:off x="2571032" y="669303"/>
            <a:ext cx="5790543" cy="5801314"/>
          </a:xfrm>
          <a:prstGeom prst="rect">
            <a:avLst/>
          </a:prstGeom>
        </p:spPr>
      </p:pic>
    </p:spTree>
    <p:extLst>
      <p:ext uri="{BB962C8B-B14F-4D97-AF65-F5344CB8AC3E}">
        <p14:creationId xmlns:p14="http://schemas.microsoft.com/office/powerpoint/2010/main" val="25804020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C40ECF-4045-FB41-FF27-78D3B0D242CB}"/>
              </a:ext>
            </a:extLst>
          </p:cNvPr>
          <p:cNvSpPr txBox="1"/>
          <p:nvPr/>
        </p:nvSpPr>
        <p:spPr>
          <a:xfrm>
            <a:off x="263253" y="1331449"/>
            <a:ext cx="11023600" cy="4428392"/>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PKIX Management Protocols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PKIX working group has defines two alternative management protocols between PKIX entities that support the management functions listed in the pre ceding subsection.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RFC 2510 defines the certificate management protocols (CMP). Within CMP, each of the management functions is explicitly identified by specific protocol exchanges.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CMP is designed to be a flexible protocol able to accommodate a variety of technical, operational, and business models. RFC 2797 defines certificate management messages over CMS (CMC), where CMS refers to RFC 2630, cryptographic message syntax.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CMC is built on earlier work and is intended to leverage existing implementations. Although all of the PKIX functions are supported, the functions do not all map into specific protocol exchanges.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45357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5A389CA-942E-9CC8-7375-BBE87B67A7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61</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8A76A9-29DD-2F59-1612-B21EDE9092ED}"/>
              </a:ext>
            </a:extLst>
          </p:cNvPr>
          <p:cNvSpPr txBox="1"/>
          <p:nvPr/>
        </p:nvSpPr>
        <p:spPr>
          <a:xfrm>
            <a:off x="897467" y="1066800"/>
            <a:ext cx="10888133"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Encryption software is relatively slow. Even though the amount of data to be encrypted per message is small, there may be a steady stream of messages into and out of a system. </a:t>
            </a:r>
          </a:p>
          <a:p>
            <a:pPr algn="just">
              <a:lnSpc>
                <a:spcPct val="150000"/>
              </a:lnSpc>
            </a:pPr>
            <a:r>
              <a:rPr lang="en-US" dirty="0">
                <a:latin typeface="Times New Roman" panose="02020603050405020304" pitchFamily="18" charset="0"/>
                <a:cs typeface="Times New Roman" panose="02020603050405020304" pitchFamily="18" charset="0"/>
              </a:rPr>
              <a:t>■ Encryption hardware costs are not negligible. Low-cost chip implementations of DES are available, but the cost adds up if all nodes in a network must have this capability. </a:t>
            </a:r>
          </a:p>
          <a:p>
            <a:pPr algn="just">
              <a:lnSpc>
                <a:spcPct val="150000"/>
              </a:lnSpc>
            </a:pPr>
            <a:r>
              <a:rPr lang="en-US" dirty="0">
                <a:latin typeface="Times New Roman" panose="02020603050405020304" pitchFamily="18" charset="0"/>
                <a:cs typeface="Times New Roman" panose="02020603050405020304" pitchFamily="18" charset="0"/>
              </a:rPr>
              <a:t>■ Encryption hardware is optimized toward large data sizes. For small blocks of data, a high proportion of the time is spent in initialization/invocation overhead. </a:t>
            </a:r>
          </a:p>
          <a:p>
            <a:pPr algn="just">
              <a:lnSpc>
                <a:spcPct val="150000"/>
              </a:lnSpc>
            </a:pPr>
            <a:r>
              <a:rPr lang="en-US" dirty="0">
                <a:latin typeface="Times New Roman" panose="02020603050405020304" pitchFamily="18" charset="0"/>
                <a:cs typeface="Times New Roman" panose="02020603050405020304" pitchFamily="18" charset="0"/>
              </a:rPr>
              <a:t>■ Encryption algorithms may be covered by patents, and there is a cost associated with licensing their use.</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9FE7F27-344E-E8EA-FC1C-8A8AC65BF977}"/>
              </a:ext>
            </a:extLst>
          </p:cNvPr>
          <p:cNvSpPr txBox="1"/>
          <p:nvPr/>
        </p:nvSpPr>
        <p:spPr>
          <a:xfrm>
            <a:off x="897467" y="4355869"/>
            <a:ext cx="10701866"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More commonly, message authentication is achieved using a message authentication code (MAC), also known as a keyed hash function.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720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56255B-0680-7F78-AB99-F928A07AA59C}"/>
              </a:ext>
            </a:extLst>
          </p:cNvPr>
          <p:cNvSpPr txBox="1"/>
          <p:nvPr/>
        </p:nvSpPr>
        <p:spPr>
          <a:xfrm>
            <a:off x="812800" y="964707"/>
            <a:ext cx="10566400" cy="3597395"/>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Digital Signatures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Another important application, which is similar to the message authentication application, is the digital signature.</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operation of the digital signature is similar to that of the MAC. In the case of the digital signature, the hash value of a message</a:t>
            </a:r>
            <a:r>
              <a:rPr lang="en-IN"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encrypted with a user’s private key.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Anyone who knows the user’s public key can verify the integrity of the message that is associated with the digital signature.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this case, an attacker who wishes to alter the message would need to know the user’s private key. </a:t>
            </a:r>
          </a:p>
        </p:txBody>
      </p:sp>
      <p:sp>
        <p:nvSpPr>
          <p:cNvPr id="5" name="TextBox 4">
            <a:extLst>
              <a:ext uri="{FF2B5EF4-FFF2-40B4-BE49-F238E27FC236}">
                <a16:creationId xmlns:a16="http://schemas.microsoft.com/office/drawing/2014/main" id="{B1027198-A5BD-D702-73AA-54CDC90E9BCD}"/>
              </a:ext>
            </a:extLst>
          </p:cNvPr>
          <p:cNvSpPr txBox="1"/>
          <p:nvPr/>
        </p:nvSpPr>
        <p:spPr>
          <a:xfrm>
            <a:off x="965200" y="4562102"/>
            <a:ext cx="107696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Figure 11.4 illustrates, in a simplified fashion, how a hash code is used to provide a digital signature.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7527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958F7-50CD-5E02-8A7C-E3AADE275AF5}"/>
              </a:ext>
            </a:extLst>
          </p:cNvPr>
          <p:cNvSpPr txBox="1"/>
          <p:nvPr/>
        </p:nvSpPr>
        <p:spPr>
          <a:xfrm>
            <a:off x="399416" y="1037784"/>
            <a:ext cx="10905067" cy="1704569"/>
          </a:xfrm>
          <a:prstGeom prst="rect">
            <a:avLst/>
          </a:prstGeom>
          <a:noFill/>
        </p:spPr>
        <p:txBody>
          <a:bodyPr wrap="square">
            <a:spAutoFit/>
          </a:bodyPr>
          <a:lstStyle/>
          <a:p>
            <a:pPr marL="342900" indent="-342900" algn="just">
              <a:lnSpc>
                <a:spcPct val="150000"/>
              </a:lnSpc>
              <a:buAutoNum type="alphaLcPeriod"/>
            </a:pPr>
            <a:r>
              <a:rPr lang="en-US" dirty="0">
                <a:latin typeface="Times New Roman" panose="02020603050405020304" pitchFamily="18" charset="0"/>
                <a:cs typeface="Times New Roman" panose="02020603050405020304" pitchFamily="18" charset="0"/>
              </a:rPr>
              <a:t>The hash code is encrypted, using public-key encryption with the sender’s private key. As with Figure 11.3b, this provides authentication. </a:t>
            </a:r>
          </a:p>
          <a:p>
            <a:pPr algn="just">
              <a:lnSpc>
                <a:spcPct val="150000"/>
              </a:lnSpc>
            </a:pPr>
            <a:r>
              <a:rPr lang="en-US" dirty="0">
                <a:latin typeface="Times New Roman" panose="02020603050405020304" pitchFamily="18" charset="0"/>
                <a:cs typeface="Times New Roman" panose="02020603050405020304" pitchFamily="18" charset="0"/>
              </a:rPr>
              <a:t>b.    If confidentiality as well as a digital signature is desired, then the message plus the private-key-encrypted hash           code can be encrypted using a symmetric secret key. This is a common technique.</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3877C7C-45C6-6082-FAAC-6AF088B6812B}"/>
              </a:ext>
            </a:extLst>
          </p:cNvPr>
          <p:cNvPicPr>
            <a:picLocks noChangeAspect="1"/>
          </p:cNvPicPr>
          <p:nvPr/>
        </p:nvPicPr>
        <p:blipFill>
          <a:blip r:embed="rId2"/>
          <a:stretch>
            <a:fillRect/>
          </a:stretch>
        </p:blipFill>
        <p:spPr>
          <a:xfrm>
            <a:off x="2714919" y="2742353"/>
            <a:ext cx="6274062" cy="3703904"/>
          </a:xfrm>
          <a:prstGeom prst="rect">
            <a:avLst/>
          </a:prstGeom>
        </p:spPr>
      </p:pic>
    </p:spTree>
    <p:extLst>
      <p:ext uri="{BB962C8B-B14F-4D97-AF65-F5344CB8AC3E}">
        <p14:creationId xmlns:p14="http://schemas.microsoft.com/office/powerpoint/2010/main" val="20954142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2387</TotalTime>
  <Words>5818</Words>
  <Application>Microsoft Office PowerPoint</Application>
  <PresentationFormat>Widescreen</PresentationFormat>
  <Paragraphs>244</Paragraphs>
  <Slides>61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61</vt:i4>
      </vt:variant>
    </vt:vector>
  </HeadingPairs>
  <TitlesOfParts>
    <vt:vector size="66" baseType="lpstr">
      <vt:lpstr>Aptos</vt:lpstr>
      <vt:lpstr>Arial</vt:lpstr>
      <vt:lpstr>Times New Roman</vt:lpstr>
      <vt:lpstr>Wingdings</vt:lpstr>
      <vt:lpstr>PPT_Module 5_Python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Vanishree B S</cp:lastModifiedBy>
  <cp:revision>77</cp:revision>
  <dcterms:created xsi:type="dcterms:W3CDTF">2025-06-24T09:04:55Z</dcterms:created>
  <dcterms:modified xsi:type="dcterms:W3CDTF">2025-11-03T14:19:10Z</dcterms:modified>
</cp:coreProperties>
</file>